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21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Master-Untertitelformat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8ACDB3CC-F982-40F9-8DD6-BCC9AFBF44BD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Wasserzeiche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de-AT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de-AT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Wasserzeiche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Bild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de-AT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11/4/20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10FC3EB-42FB-4C38-8CAE-7A1293B83421}" type="datetime1">
              <a:rPr lang="en-US" smtClean="0"/>
              <a:pPr/>
              <a:t>11/4/20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DAS LIEBE LESEN ...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... und wie wir in der Schule damit umgehen (können, sollen, wollen ...)</a:t>
            </a:r>
          </a:p>
        </p:txBody>
      </p:sp>
    </p:spTree>
    <p:extLst>
      <p:ext uri="{BB962C8B-B14F-4D97-AF65-F5344CB8AC3E}">
        <p14:creationId xmlns:p14="http://schemas.microsoft.com/office/powerpoint/2010/main" val="2981982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LESE- UND/ODER RECHTSCHREIB-SCHWÄCHE ...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 algn="ctr">
              <a:buNone/>
            </a:pPr>
            <a:r>
              <a:rPr lang="de-DE" sz="3600" dirty="0"/>
              <a:t>... ist eine Schwäche in der sprachlich kognitiven Informationsverarbeitung.</a:t>
            </a:r>
          </a:p>
          <a:p>
            <a:pPr marL="0" indent="0" algn="ctr">
              <a:buNone/>
            </a:pPr>
            <a:r>
              <a:rPr lang="de-DE" sz="1800" dirty="0"/>
              <a:t>(vgl. Deutsche Gesellschaft für Sozialpädiatrie und Jugendmedizin e. V.)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... ist kein Defizit beim Hören, Sehen oder in der Motivation (dies sollte ausgeschlossen werden).</a:t>
            </a:r>
          </a:p>
        </p:txBody>
      </p:sp>
    </p:spTree>
    <p:extLst>
      <p:ext uri="{BB962C8B-B14F-4D97-AF65-F5344CB8AC3E}">
        <p14:creationId xmlns:p14="http://schemas.microsoft.com/office/powerpoint/2010/main" val="1035223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INTERESSANTES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15 – 20% aller Schulkinder leiden an spezifischen Lernschwächen, zwischen 2 und 7% davon an einer Lese- und/oder Rechtschreibschwäche.</a:t>
            </a:r>
          </a:p>
          <a:p>
            <a:r>
              <a:rPr lang="de-DE" dirty="0"/>
              <a:t>erhöhter Anteil von Burschen (3:2 – 3:1)</a:t>
            </a:r>
          </a:p>
          <a:p>
            <a:r>
              <a:rPr lang="de-DE" dirty="0"/>
              <a:t>Wiederholungsrisiko für Geschwister: 52 – 62%</a:t>
            </a:r>
          </a:p>
          <a:p>
            <a:r>
              <a:rPr lang="de-DE" dirty="0"/>
              <a:t>bei Kindern mit Lese- und/oder Rechtschreib-schwächen in der 2. Klasse: kaum Überwindung ohne spezielle Hilfe</a:t>
            </a:r>
          </a:p>
          <a:p>
            <a:pPr marL="0" indent="0" algn="ctr">
              <a:buNone/>
            </a:pPr>
            <a:r>
              <a:rPr lang="de-DE" sz="1900" dirty="0"/>
              <a:t>(vgl. Lewis et al. 1994, vgl. </a:t>
            </a:r>
            <a:r>
              <a:rPr lang="de-DE" sz="1900" dirty="0" err="1"/>
              <a:t>Klicpera</a:t>
            </a:r>
            <a:r>
              <a:rPr lang="de-DE" sz="1900" dirty="0"/>
              <a:t> et al. 2007)</a:t>
            </a:r>
          </a:p>
        </p:txBody>
      </p:sp>
    </p:spTree>
    <p:extLst>
      <p:ext uri="{BB962C8B-B14F-4D97-AF65-F5344CB8AC3E}">
        <p14:creationId xmlns:p14="http://schemas.microsoft.com/office/powerpoint/2010/main" val="124326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SCHWIERIGKEITEN BEIM LESEN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zeitliche Verarbeitung: Zeitintervall zwischen zwei noch getrennt in der korrekten Reihenfolge wahrnehmbaren Signalen ist bei vielen leseschwachen </a:t>
            </a:r>
            <a:r>
              <a:rPr lang="de-DE" dirty="0" err="1"/>
              <a:t>SchülerInnen</a:t>
            </a:r>
            <a:r>
              <a:rPr lang="de-DE" dirty="0"/>
              <a:t> deutlich erhöht</a:t>
            </a:r>
          </a:p>
          <a:p>
            <a:r>
              <a:rPr lang="de-DE" dirty="0"/>
              <a:t>Sprachverarbeitung auf der Ebene der Laute (Zergliedern von Wörtern in Einzellaute)</a:t>
            </a:r>
          </a:p>
        </p:txBody>
      </p:sp>
    </p:spTree>
    <p:extLst>
      <p:ext uri="{BB962C8B-B14F-4D97-AF65-F5344CB8AC3E}">
        <p14:creationId xmlns:p14="http://schemas.microsoft.com/office/powerpoint/2010/main" val="540232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 BEGINN DES LESELERNPROZESSES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dirty="0"/>
          </a:p>
          <a:p>
            <a:r>
              <a:rPr lang="de-DE" dirty="0"/>
              <a:t>Schwierigkeiten, einem Buchstaben den entsprechenden Laut zuzuordnen</a:t>
            </a:r>
          </a:p>
          <a:p>
            <a:r>
              <a:rPr lang="de-DE" dirty="0"/>
              <a:t>Schwierigkeiten, mehrere Laute zu einem Wortklangbild zusammen zu schleifen</a:t>
            </a:r>
          </a:p>
          <a:p>
            <a:r>
              <a:rPr lang="de-DE" dirty="0"/>
              <a:t>Umstellungen von Buchstaben im Wort oder von Wortteilen</a:t>
            </a:r>
          </a:p>
          <a:p>
            <a:r>
              <a:rPr lang="de-DE" dirty="0"/>
              <a:t>schnelles Vergessen bereits geübter Lautbilder</a:t>
            </a:r>
          </a:p>
          <a:p>
            <a:r>
              <a:rPr lang="de-DE" dirty="0"/>
              <a:t>sehr langsames Lesetempo</a:t>
            </a:r>
          </a:p>
        </p:txBody>
      </p:sp>
    </p:spTree>
    <p:extLst>
      <p:ext uri="{BB962C8B-B14F-4D97-AF65-F5344CB8AC3E}">
        <p14:creationId xmlns:p14="http://schemas.microsoft.com/office/powerpoint/2010/main" val="1133362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 EINEM SPÄTEREN STADIUM ... </a:t>
            </a:r>
            <a:r>
              <a:rPr lang="de-DE" sz="3400" dirty="0"/>
              <a:t>ALSO IN DER LFS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häufige Verlesungen, v. a. bei längeren Wörtern oder am Wortende</a:t>
            </a:r>
          </a:p>
          <a:p>
            <a:r>
              <a:rPr lang="de-DE" dirty="0"/>
              <a:t>Raten aufgrund des Kontextes (= Kompensations-strategie)</a:t>
            </a:r>
          </a:p>
          <a:p>
            <a:r>
              <a:rPr lang="de-DE" dirty="0"/>
              <a:t>langsames Lesetempo, oft stockend, monotone Satzmelodie, geringe Sinnentnahme</a:t>
            </a:r>
          </a:p>
          <a:p>
            <a:r>
              <a:rPr lang="de-DE" dirty="0"/>
              <a:t>große Leseabneigung</a:t>
            </a:r>
          </a:p>
        </p:txBody>
      </p:sp>
    </p:spTree>
    <p:extLst>
      <p:ext uri="{BB962C8B-B14F-4D97-AF65-F5344CB8AC3E}">
        <p14:creationId xmlns:p14="http://schemas.microsoft.com/office/powerpoint/2010/main" val="324525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TYPEN VON LESESCHWIERIGKEITEN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de-DE" dirty="0"/>
          </a:p>
          <a:p>
            <a:r>
              <a:rPr lang="de-DE" dirty="0"/>
              <a:t>Lesegenauigkeit</a:t>
            </a:r>
          </a:p>
          <a:p>
            <a:r>
              <a:rPr lang="de-DE" dirty="0"/>
              <a:t>Lesegeschwindigkeit</a:t>
            </a:r>
          </a:p>
          <a:p>
            <a:r>
              <a:rPr lang="de-DE" dirty="0"/>
              <a:t>Leseverständnis</a:t>
            </a:r>
          </a:p>
          <a:p>
            <a:pPr marL="0" indent="0">
              <a:buNone/>
            </a:pPr>
            <a:endParaRPr lang="de-DE" dirty="0"/>
          </a:p>
          <a:p>
            <a:pPr algn="ctr">
              <a:buFont typeface="Wingdings" charset="0"/>
              <a:buChar char="è"/>
            </a:pPr>
            <a:r>
              <a:rPr lang="de-DE" sz="3600" dirty="0">
                <a:sym typeface="Wingdings"/>
              </a:rPr>
              <a:t>Den Prototypen der/des leseschwachen         Schülerin/s gibt es nicht!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73263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Um eine Leseschwäche festzustellen, muss ein standardisierter </a:t>
            </a:r>
            <a:r>
              <a:rPr lang="de-DE" dirty="0" err="1"/>
              <a:t>Lesetest</a:t>
            </a:r>
            <a:r>
              <a:rPr lang="de-DE" dirty="0"/>
              <a:t> durchgeführt werden:</a:t>
            </a:r>
          </a:p>
          <a:p>
            <a:pPr marL="0" indent="0">
              <a:buNone/>
            </a:pPr>
            <a:r>
              <a:rPr lang="de-DE" dirty="0"/>
              <a:t>	SLS 5-8: Salzburger Lesescreening</a:t>
            </a:r>
          </a:p>
          <a:p>
            <a:pPr marL="0" indent="0">
              <a:buNone/>
            </a:pPr>
            <a:r>
              <a:rPr lang="de-DE" dirty="0"/>
              <a:t>	LGVT: Lesegeschwindigkeits- und -</a:t>
            </a:r>
            <a:r>
              <a:rPr lang="de-DE" dirty="0" err="1"/>
              <a:t>verständnistest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600" dirty="0" err="1"/>
              <a:t>www.testzentrale.de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29276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FÖRDERUNG DER LESELEISTUNG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Training einzelner am Lesen und Schreiben beteiligter Basisfunktionen</a:t>
            </a:r>
          </a:p>
          <a:p>
            <a:r>
              <a:rPr lang="de-DE" dirty="0"/>
              <a:t>spezielle Lerntechniken</a:t>
            </a:r>
          </a:p>
          <a:p>
            <a:r>
              <a:rPr lang="de-DE" dirty="0"/>
              <a:t>unspezifische Maßnahmen zur Erhöhung der allgemeinen Lernfähigkeit</a:t>
            </a:r>
          </a:p>
          <a:p>
            <a:r>
              <a:rPr lang="de-DE" dirty="0"/>
              <a:t>symptomspezifische Förderung</a:t>
            </a:r>
          </a:p>
        </p:txBody>
      </p:sp>
    </p:spTree>
    <p:extLst>
      <p:ext uri="{BB962C8B-B14F-4D97-AF65-F5344CB8AC3E}">
        <p14:creationId xmlns:p14="http://schemas.microsoft.com/office/powerpoint/2010/main" val="1302012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... UND WAS KÖNNEN WIR JETZT TUN?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600" b="1" u="sng" dirty="0">
                <a:solidFill>
                  <a:srgbClr val="FF0000"/>
                </a:solidFill>
              </a:rPr>
              <a:t>NIE</a:t>
            </a:r>
            <a:r>
              <a:rPr lang="de-DE" sz="3600" b="1" dirty="0">
                <a:solidFill>
                  <a:srgbClr val="FF0000"/>
                </a:solidFill>
              </a:rPr>
              <a:t> VOM ODER ÜBER               DAS LESEN SPRECHEN!</a:t>
            </a:r>
          </a:p>
        </p:txBody>
      </p:sp>
    </p:spTree>
    <p:extLst>
      <p:ext uri="{BB962C8B-B14F-4D97-AF65-F5344CB8AC3E}">
        <p14:creationId xmlns:p14="http://schemas.microsoft.com/office/powerpoint/2010/main" val="348266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... UND SONST?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u="sng" dirty="0"/>
              <a:t>Koje 1:</a:t>
            </a:r>
          </a:p>
          <a:p>
            <a:pPr marL="0" indent="0">
              <a:buNone/>
            </a:pPr>
            <a:r>
              <a:rPr lang="de-DE" dirty="0"/>
              <a:t>	Ansätze für den fachspezifischen Unterricht</a:t>
            </a:r>
          </a:p>
          <a:p>
            <a:r>
              <a:rPr lang="de-DE" u="sng" dirty="0"/>
              <a:t>Koje 2: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Ansätze für </a:t>
            </a:r>
            <a:r>
              <a:rPr lang="de-DE" dirty="0" err="1"/>
              <a:t>Supplierstunden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71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Normaler Lese- und Rechtschreiberwerb</a:t>
            </a:r>
          </a:p>
          <a:p>
            <a:r>
              <a:rPr lang="de-DE" dirty="0"/>
              <a:t>Lese- und/oder Rechtschreibschwäche</a:t>
            </a:r>
          </a:p>
          <a:p>
            <a:r>
              <a:rPr lang="de-DE" dirty="0"/>
              <a:t>Testverfahren</a:t>
            </a:r>
          </a:p>
          <a:p>
            <a:r>
              <a:rPr lang="de-DE" dirty="0"/>
              <a:t>... und was können wir jetzt tun?</a:t>
            </a:r>
          </a:p>
        </p:txBody>
      </p:sp>
    </p:spTree>
    <p:extLst>
      <p:ext uri="{BB962C8B-B14F-4D97-AF65-F5344CB8AC3E}">
        <p14:creationId xmlns:p14="http://schemas.microsoft.com/office/powerpoint/2010/main" val="749791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 VERGNÜGEN!</a:t>
            </a:r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055" r="-25055"/>
          <a:stretch>
            <a:fillRect/>
          </a:stretch>
        </p:blipFill>
        <p:spPr bwMode="auto">
          <a:xfrm>
            <a:off x="914400" y="1735138"/>
            <a:ext cx="7313613" cy="4056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36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STUFEN DES LESE- UND RECHTSCHREIBERWERBS</a:t>
            </a:r>
            <a:br>
              <a:rPr lang="de-DE" dirty="0"/>
            </a:br>
            <a:r>
              <a:rPr lang="de-DE" sz="2300" dirty="0"/>
              <a:t>(Uta Frith)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Logographisches Stadium</a:t>
            </a:r>
          </a:p>
          <a:p>
            <a:r>
              <a:rPr lang="de-DE" dirty="0"/>
              <a:t>Alphabetisches Stadium</a:t>
            </a:r>
          </a:p>
          <a:p>
            <a:r>
              <a:rPr lang="de-DE" dirty="0"/>
              <a:t>Orthographisches Stadium</a:t>
            </a:r>
          </a:p>
        </p:txBody>
      </p:sp>
    </p:spTree>
    <p:extLst>
      <p:ext uri="{BB962C8B-B14F-4D97-AF65-F5344CB8AC3E}">
        <p14:creationId xmlns:p14="http://schemas.microsoft.com/office/powerpoint/2010/main" val="180615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LOGOGRAPHISCHES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Schreiben der ersten Wörter (z. B. eigener Name)</a:t>
            </a:r>
          </a:p>
          <a:p>
            <a:r>
              <a:rPr lang="de-DE" dirty="0"/>
              <a:t>Kind versucht Buchstaben und deren Reihenfolge zu behalten und sie ohne Vorlage zu schreiben</a:t>
            </a:r>
          </a:p>
          <a:p>
            <a:r>
              <a:rPr lang="de-DE" dirty="0"/>
              <a:t>Hinzufügungen, Auslassungen, Abweichungen in der </a:t>
            </a:r>
            <a:r>
              <a:rPr lang="de-DE" dirty="0" err="1"/>
              <a:t>Raumlage</a:t>
            </a:r>
            <a:r>
              <a:rPr lang="de-DE" dirty="0"/>
              <a:t> einzelner Buchstaben</a:t>
            </a:r>
          </a:p>
          <a:p>
            <a:r>
              <a:rPr lang="de-DE" dirty="0"/>
              <a:t>Es können nur Wörter geschrieben werden, welche dem Kind schon vorgeschrieben worden sind.</a:t>
            </a:r>
          </a:p>
        </p:txBody>
      </p:sp>
    </p:spTree>
    <p:extLst>
      <p:ext uri="{BB962C8B-B14F-4D97-AF65-F5344CB8AC3E}">
        <p14:creationId xmlns:p14="http://schemas.microsoft.com/office/powerpoint/2010/main" val="41438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LOGOGRAPHISCHES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charset="2"/>
              <a:buChar char="Ø"/>
            </a:pPr>
            <a:r>
              <a:rPr lang="de-DE" dirty="0"/>
              <a:t>v. a. im vorschulischen Bereich</a:t>
            </a:r>
          </a:p>
          <a:p>
            <a:pPr>
              <a:buFont typeface="Wingdings" charset="2"/>
              <a:buChar char="Ø"/>
            </a:pPr>
            <a:r>
              <a:rPr lang="de-DE" dirty="0"/>
              <a:t>1:1-Zuordnung von Laut und Buchstabe wird noch nicht verstanden.</a:t>
            </a:r>
          </a:p>
        </p:txBody>
      </p:sp>
    </p:spTree>
    <p:extLst>
      <p:ext uri="{BB962C8B-B14F-4D97-AF65-F5344CB8AC3E}">
        <p14:creationId xmlns:p14="http://schemas.microsoft.com/office/powerpoint/2010/main" val="132883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ALPHABETISCHES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Voraussetzung: Kenntnis der Lautwerte einiger Buchstaben und Fähigkeit zur Lautanalyse</a:t>
            </a:r>
          </a:p>
          <a:p>
            <a:r>
              <a:rPr lang="de-DE" dirty="0"/>
              <a:t>Bezug zwischen gesprochener und geschriebener Sprache wird zum ersten Mal verstanden.</a:t>
            </a:r>
          </a:p>
          <a:p>
            <a:r>
              <a:rPr lang="de-DE" dirty="0"/>
              <a:t>Wörter werden lautgetreu </a:t>
            </a:r>
            <a:r>
              <a:rPr lang="de-DE" dirty="0" err="1"/>
              <a:t>verschriftlicht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639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ALPHABETISCHES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charset="2"/>
              <a:buChar char="Ø"/>
            </a:pPr>
            <a:r>
              <a:rPr lang="de-DE" dirty="0"/>
              <a:t>1. – 2. Klasse Volksschule</a:t>
            </a:r>
          </a:p>
          <a:p>
            <a:pPr>
              <a:buFont typeface="Wingdings" charset="2"/>
              <a:buChar char="Ø"/>
            </a:pPr>
            <a:r>
              <a:rPr lang="de-DE" dirty="0" err="1"/>
              <a:t>Lautwert</a:t>
            </a:r>
            <a:r>
              <a:rPr lang="de-DE" dirty="0"/>
              <a:t> wird 1:1 dem Buchstaben zugeordnet, man schreibt, wie man hört bzw. ausspricht.</a:t>
            </a:r>
          </a:p>
          <a:p>
            <a:pPr>
              <a:buFont typeface="Wingdings" charset="2"/>
              <a:buChar char="Ø"/>
            </a:pPr>
            <a:r>
              <a:rPr lang="de-DE" dirty="0"/>
              <a:t>In der Folge müssen die Lautwerte den tatsächlichen Buchstaben zugeordnet werden (z. B. f = f ≠ v).</a:t>
            </a:r>
          </a:p>
        </p:txBody>
      </p:sp>
    </p:spTree>
    <p:extLst>
      <p:ext uri="{BB962C8B-B14F-4D97-AF65-F5344CB8AC3E}">
        <p14:creationId xmlns:p14="http://schemas.microsoft.com/office/powerpoint/2010/main" val="42035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ORTHOGRAPHISCHES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Orthographische Regeln werden erkannt und können abgerufen werden.</a:t>
            </a:r>
          </a:p>
          <a:p>
            <a:r>
              <a:rPr lang="de-DE" dirty="0"/>
              <a:t>Wissen um Ableitungen (z. B. rei</a:t>
            </a:r>
            <a:r>
              <a:rPr lang="de-DE" u="sng" dirty="0"/>
              <a:t>ß</a:t>
            </a:r>
            <a:r>
              <a:rPr lang="de-DE" dirty="0"/>
              <a:t>en – ri</a:t>
            </a:r>
            <a:r>
              <a:rPr lang="de-DE" u="sng" dirty="0"/>
              <a:t>ss</a:t>
            </a:r>
            <a:r>
              <a:rPr lang="de-DE" dirty="0"/>
              <a:t>)</a:t>
            </a:r>
          </a:p>
          <a:p>
            <a:r>
              <a:rPr lang="de-DE" dirty="0"/>
              <a:t>wortspezifisches Wissen (z. B. Schreibung von Fremdwörtern)</a:t>
            </a:r>
          </a:p>
        </p:txBody>
      </p:sp>
    </p:spTree>
    <p:extLst>
      <p:ext uri="{BB962C8B-B14F-4D97-AF65-F5344CB8AC3E}">
        <p14:creationId xmlns:p14="http://schemas.microsoft.com/office/powerpoint/2010/main" val="167980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ORTHOGRAPHISCHES STADIUM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charset="2"/>
              <a:buChar char="Ø"/>
            </a:pPr>
            <a:r>
              <a:rPr lang="de-DE" dirty="0"/>
              <a:t>3. – 4. Klasse Volksschule</a:t>
            </a:r>
          </a:p>
          <a:p>
            <a:pPr>
              <a:buFont typeface="Wingdings" charset="2"/>
              <a:buChar char="Ø"/>
            </a:pPr>
            <a:r>
              <a:rPr lang="de-DE" dirty="0"/>
              <a:t>Es wird nicht mehr alles so </a:t>
            </a:r>
            <a:r>
              <a:rPr lang="de-DE" dirty="0" err="1"/>
              <a:t>verschriftlicht</a:t>
            </a:r>
            <a:r>
              <a:rPr lang="de-DE" dirty="0"/>
              <a:t>, wie man es hört.</a:t>
            </a:r>
          </a:p>
          <a:p>
            <a:pPr>
              <a:buFont typeface="Wingdings" charset="2"/>
              <a:buChar char="Ø"/>
            </a:pPr>
            <a:r>
              <a:rPr lang="de-DE" dirty="0"/>
              <a:t>In der Sekundarstufe I sollte alles erworben sein.</a:t>
            </a:r>
          </a:p>
        </p:txBody>
      </p:sp>
    </p:spTree>
    <p:extLst>
      <p:ext uri="{BB962C8B-B14F-4D97-AF65-F5344CB8AC3E}">
        <p14:creationId xmlns:p14="http://schemas.microsoft.com/office/powerpoint/2010/main" val="3653121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Elare">
  <a:themeElements>
    <a:clrScheme name="Elare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Elare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Ela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Elare.thmx</Template>
  <TotalTime>0</TotalTime>
  <Words>624</Words>
  <Application>Microsoft Macintosh PowerPoint</Application>
  <PresentationFormat>Bildschirmpräsentation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Goudy Old Style</vt:lpstr>
      <vt:lpstr>Impact</vt:lpstr>
      <vt:lpstr>Rockwell</vt:lpstr>
      <vt:lpstr>Wingdings</vt:lpstr>
      <vt:lpstr>Elare</vt:lpstr>
      <vt:lpstr>DAS LIEBE LESEN ...</vt:lpstr>
      <vt:lpstr>PROGRAMM</vt:lpstr>
      <vt:lpstr>STUFEN DES LESE- UND RECHTSCHREIBERWERBS (Uta Frith)</vt:lpstr>
      <vt:lpstr>LOGOGRAPHISCHES STADIUM</vt:lpstr>
      <vt:lpstr>LOGOGRAPHISCHES STADIUM</vt:lpstr>
      <vt:lpstr>ALPHABETISCHES STADIUM</vt:lpstr>
      <vt:lpstr>ALPHABETISCHES STADIUM</vt:lpstr>
      <vt:lpstr>ORTHOGRAPHISCHES STADIUM</vt:lpstr>
      <vt:lpstr>ORTHOGRAPHISCHES STADIUM</vt:lpstr>
      <vt:lpstr>LESE- UND/ODER RECHTSCHREIB-SCHWÄCHE ...</vt:lpstr>
      <vt:lpstr>INTERESSANTES</vt:lpstr>
      <vt:lpstr>SCHWIERIGKEITEN BEIM LESEN</vt:lpstr>
      <vt:lpstr>ZU BEGINN DES LESELERNPROZESSES</vt:lpstr>
      <vt:lpstr>IN EINEM SPÄTEREN STADIUM ... ALSO IN DER LFS</vt:lpstr>
      <vt:lpstr>TYPEN VON LESESCHWIERIGKEITEN</vt:lpstr>
      <vt:lpstr>TESTVERFAHREN</vt:lpstr>
      <vt:lpstr>FÖRDERUNG DER LESELEISTUNG</vt:lpstr>
      <vt:lpstr>... UND WAS KÖNNEN WIR JETZT TUN?</vt:lpstr>
      <vt:lpstr>... UND SONST?</vt:lpstr>
      <vt:lpstr>VIEL VERGNÜGEN!</vt:lpstr>
    </vt:vector>
  </TitlesOfParts>
  <Company>Mag. Barbara Kilian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LIEBE LESEN ...</dc:title>
  <dc:creator>Barbara Kilian</dc:creator>
  <cp:lastModifiedBy>Barbara Geiswinkler</cp:lastModifiedBy>
  <cp:revision>13</cp:revision>
  <dcterms:created xsi:type="dcterms:W3CDTF">2013-01-20T14:13:48Z</dcterms:created>
  <dcterms:modified xsi:type="dcterms:W3CDTF">2020-11-04T16:48:26Z</dcterms:modified>
</cp:coreProperties>
</file>