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47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30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98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8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70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63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22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46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68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46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38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DF0B688-742E-485D-97C3-2FA8545232E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8409E0E-52E1-4DDD-B17B-7A122C651FFB}" type="slidenum">
              <a:rPr lang="en-GB" smtClean="0"/>
              <a:t>‹Nr.›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41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FB0B5-0288-4DDB-872E-B5ACFD9BDD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Die Erzählung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EDE4A4-5199-4991-94D8-08434C1F0B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Anna-Maria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014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B5FD73-20EF-4DE8-BC96-EF0981D66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01" y="640080"/>
            <a:ext cx="4019429" cy="33393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Beachtenswertes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CEFBF40-EEE2-4BF6-99AE-20F735206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921" y="4315017"/>
            <a:ext cx="4015009" cy="18939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600">
              <a:solidFill>
                <a:srgbClr val="FFFF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0" y="4156010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6" y="0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47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ACF19A-0F38-453E-89A3-1916719ED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Merke!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A9B8C5-85E8-4BF6-9F09-BBDAF0E48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Sprache</a:t>
            </a:r>
          </a:p>
          <a:p>
            <a:pPr lvl="1"/>
            <a:r>
              <a:rPr lang="de-DE" dirty="0"/>
              <a:t>ausdrucksstarke Verben</a:t>
            </a:r>
          </a:p>
          <a:p>
            <a:pPr lvl="1"/>
            <a:r>
              <a:rPr lang="de-DE" dirty="0"/>
              <a:t>ausdrucksstarke Adjektive</a:t>
            </a:r>
          </a:p>
          <a:p>
            <a:pPr lvl="1"/>
            <a:r>
              <a:rPr lang="de-DE" dirty="0"/>
              <a:t>direkte Reden</a:t>
            </a:r>
          </a:p>
          <a:p>
            <a:endParaRPr lang="en-GB" dirty="0"/>
          </a:p>
          <a:p>
            <a:r>
              <a:rPr lang="de-DE" dirty="0"/>
              <a:t>Zeitform</a:t>
            </a:r>
          </a:p>
          <a:p>
            <a:pPr lvl="1"/>
            <a:r>
              <a:rPr lang="de-DE" dirty="0"/>
              <a:t>Präteritum (Vergangenheit)</a:t>
            </a:r>
          </a:p>
          <a:p>
            <a:pPr lvl="1"/>
            <a:r>
              <a:rPr lang="de-DE" dirty="0"/>
              <a:t>Präsens (Gegenwart) – bei direkten Reden</a:t>
            </a:r>
          </a:p>
        </p:txBody>
      </p:sp>
    </p:spTree>
    <p:extLst>
      <p:ext uri="{BB962C8B-B14F-4D97-AF65-F5344CB8AC3E}">
        <p14:creationId xmlns:p14="http://schemas.microsoft.com/office/powerpoint/2010/main" val="297766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6F40E5-E4FA-49AD-9C84-AB4B8497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Mentimeter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C63EDD-CE77-4676-9E6A-2A440560B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515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EBD86E-D1A2-4504-9786-DD331B29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01" y="640080"/>
            <a:ext cx="4019429" cy="33393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Einleitung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EDE9C6-8298-4AE5-AC98-D5B8F3848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921" y="4315017"/>
            <a:ext cx="4015009" cy="18939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600">
                <a:solidFill>
                  <a:srgbClr val="FFFFFF"/>
                </a:solidFill>
              </a:rPr>
              <a:t>Ein sinnvoller Beginn.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0" y="4156010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6" y="0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93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E35DD-5526-4C0C-81CC-0263F9358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W-Fragen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14283D-82A6-429E-9DDD-8105CD2C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Wer?</a:t>
            </a:r>
          </a:p>
          <a:p>
            <a:r>
              <a:rPr lang="de-DE" dirty="0"/>
              <a:t>Wo spielt sich alles ab?</a:t>
            </a:r>
          </a:p>
          <a:p>
            <a:r>
              <a:rPr lang="de-DE" dirty="0"/>
              <a:t>Wann ?</a:t>
            </a:r>
          </a:p>
          <a:p>
            <a:endParaRPr lang="de-DE" dirty="0"/>
          </a:p>
          <a:p>
            <a:r>
              <a:rPr lang="de-DE" dirty="0"/>
              <a:t>Evtl. Gibt es eine Vorgeschichte?</a:t>
            </a:r>
          </a:p>
        </p:txBody>
      </p:sp>
    </p:spTree>
    <p:extLst>
      <p:ext uri="{BB962C8B-B14F-4D97-AF65-F5344CB8AC3E}">
        <p14:creationId xmlns:p14="http://schemas.microsoft.com/office/powerpoint/2010/main" val="294314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5DEAC2-0B79-4939-989F-06F159357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Erzählperspektive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67F9EA-2132-415A-B3BB-8213F9D13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Ich – Erzählsituation</a:t>
            </a:r>
          </a:p>
          <a:p>
            <a:endParaRPr lang="de-DE" dirty="0"/>
          </a:p>
          <a:p>
            <a:r>
              <a:rPr lang="de-DE" dirty="0"/>
              <a:t>Personale Erzählsituation</a:t>
            </a:r>
          </a:p>
          <a:p>
            <a:endParaRPr lang="de-DE" dirty="0"/>
          </a:p>
          <a:p>
            <a:r>
              <a:rPr lang="de-DE" dirty="0"/>
              <a:t>Auktoriale Erzählsituation</a:t>
            </a:r>
          </a:p>
          <a:p>
            <a:endParaRPr lang="de-DE" dirty="0"/>
          </a:p>
          <a:p>
            <a:r>
              <a:rPr lang="de-DE" dirty="0"/>
              <a:t>Neutrale Erzählsituation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58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AEEBF55-53C9-40C5-9299-715480E97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01" y="640080"/>
            <a:ext cx="4019429" cy="33393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Hauptteil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988B25-6448-4E70-83D7-070D8F384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921" y="4315017"/>
            <a:ext cx="4015009" cy="18939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600">
                <a:solidFill>
                  <a:srgbClr val="FFFFFF"/>
                </a:solidFill>
              </a:rPr>
              <a:t>Eigentliche Handlung findet statt und steuert auf einen Spannungshöhepunkt zu.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0" y="4156010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6" y="0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8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4FE6EA-D1B1-4062-85DD-F18F7A07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W-Fragen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E129A2-C7C1-4234-A1C5-C6C430DBA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Wie verlief das Geschehen</a:t>
            </a:r>
          </a:p>
          <a:p>
            <a:r>
              <a:rPr lang="de-DE" dirty="0"/>
              <a:t>Welche Handlungsschritte folgten aufeinander</a:t>
            </a:r>
          </a:p>
          <a:p>
            <a:r>
              <a:rPr lang="de-DE" dirty="0"/>
              <a:t>Welche Situation entwickelte sich</a:t>
            </a:r>
          </a:p>
          <a:p>
            <a:r>
              <a:rPr lang="de-DE" dirty="0"/>
              <a:t>Wie handelten und verhielten sich Personen</a:t>
            </a:r>
          </a:p>
          <a:p>
            <a:r>
              <a:rPr lang="de-DE" dirty="0"/>
              <a:t>Was dachten und fühlten Personen</a:t>
            </a:r>
          </a:p>
          <a:p>
            <a:r>
              <a:rPr lang="de-DE" dirty="0"/>
              <a:t>Wie wurde Spannung erzeugt</a:t>
            </a:r>
          </a:p>
          <a:p>
            <a:r>
              <a:rPr lang="de-DE" dirty="0"/>
              <a:t>Wie reagierten die Personen im weiteren Verlauf</a:t>
            </a:r>
          </a:p>
          <a:p>
            <a:r>
              <a:rPr lang="de-DE" dirty="0"/>
              <a:t>Welche folgen hatten diese Reaktionen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8271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>
            <a:extLst>
              <a:ext uri="{FF2B5EF4-FFF2-40B4-BE49-F238E27FC236}">
                <a16:creationId xmlns:a16="http://schemas.microsoft.com/office/drawing/2014/main" id="{BE194971-2F2D-44B0-8AE6-FF2DCCEE0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Oval 5">
            <a:extLst>
              <a:ext uri="{FF2B5EF4-FFF2-40B4-BE49-F238E27FC236}">
                <a16:creationId xmlns:a16="http://schemas.microsoft.com/office/drawing/2014/main" id="{1FF9A61E-EB11-4C46-82E1-3E00A3B4B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11">
            <a:extLst>
              <a:ext uri="{FF2B5EF4-FFF2-40B4-BE49-F238E27FC236}">
                <a16:creationId xmlns:a16="http://schemas.microsoft.com/office/drawing/2014/main" id="{5E564EB3-35F2-4EFF-87DC-642DC0205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3">
            <a:extLst>
              <a:ext uri="{FF2B5EF4-FFF2-40B4-BE49-F238E27FC236}">
                <a16:creationId xmlns:a16="http://schemas.microsoft.com/office/drawing/2014/main" id="{9ABC736F-FD1E-4980-876D-E5C387739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8D98EE46-797C-45B8-8337-491B94E05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60331E-0FA4-4EDD-A419-F2EC4AFC3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01" y="640080"/>
            <a:ext cx="4019429" cy="33393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Schluss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6D22F9-4778-414E-95DD-E310C9EFE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921" y="4315017"/>
            <a:ext cx="4015009" cy="18939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600">
                <a:solidFill>
                  <a:srgbClr val="FFFFFF"/>
                </a:solidFill>
              </a:rPr>
              <a:t>Erzählung kommt ans Ende. Die Spannung löst sich auf</a:t>
            </a:r>
          </a:p>
        </p:txBody>
      </p:sp>
      <p:cxnSp>
        <p:nvCxnSpPr>
          <p:cNvPr id="29" name="Straight Connector 17">
            <a:extLst>
              <a:ext uri="{FF2B5EF4-FFF2-40B4-BE49-F238E27FC236}">
                <a16:creationId xmlns:a16="http://schemas.microsoft.com/office/drawing/2014/main" id="{4E4CA735-62CB-4665-AA7D-4A259E3F7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0" y="4156010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19">
            <a:extLst>
              <a:ext uri="{FF2B5EF4-FFF2-40B4-BE49-F238E27FC236}">
                <a16:creationId xmlns:a16="http://schemas.microsoft.com/office/drawing/2014/main" id="{3915B512-930A-40F0-82A6-4895B71A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6" y="0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412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5E91F-63D2-4653-8095-00A1871DE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Wichtige Fragen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6258FA-DC81-4FA8-8598-6BC982C00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Was taten die Personen danach?</a:t>
            </a:r>
          </a:p>
          <a:p>
            <a:r>
              <a:rPr lang="de-DE" dirty="0"/>
              <a:t>Welche Folgen hatte diese Handlung/ dieses Ereignis für das weitere Leben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902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Breitbild</PresentationFormat>
  <Paragraphs>45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</vt:lpstr>
      <vt:lpstr>Die Erzählung</vt:lpstr>
      <vt:lpstr>Mentimeter</vt:lpstr>
      <vt:lpstr>Einleitung</vt:lpstr>
      <vt:lpstr>W-Fragen</vt:lpstr>
      <vt:lpstr>Erzählperspektive</vt:lpstr>
      <vt:lpstr>Hauptteil</vt:lpstr>
      <vt:lpstr>W-Fragen</vt:lpstr>
      <vt:lpstr>Schluss</vt:lpstr>
      <vt:lpstr>Wichtige Fragen</vt:lpstr>
      <vt:lpstr>Beachtenswertes</vt:lpstr>
      <vt:lpstr>Merke!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Erzählung</dc:title>
  <dc:creator>Anna-Maria Marth</dc:creator>
  <cp:lastModifiedBy>Anna-Maria Marth</cp:lastModifiedBy>
  <cp:revision>1</cp:revision>
  <dcterms:created xsi:type="dcterms:W3CDTF">2021-01-28T09:07:10Z</dcterms:created>
  <dcterms:modified xsi:type="dcterms:W3CDTF">2021-01-28T09:07:17Z</dcterms:modified>
</cp:coreProperties>
</file>