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5" r:id="rId8"/>
    <p:sldId id="261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48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43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66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988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244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1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697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310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89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72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101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83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5A1183-CC0F-4A7C-939F-39DC607D52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6555" r="-1" b="9154"/>
          <a:stretch/>
        </p:blipFill>
        <p:spPr>
          <a:xfrm>
            <a:off x="20" y="10"/>
            <a:ext cx="12188931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C174848-118D-4A74-837C-5D58F9429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de-DE" dirty="0"/>
              <a:t>erzählendes Schreiben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D5F1B0E-EC74-441A-A65E-06E06EE24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227520"/>
          </a:xfrm>
        </p:spPr>
        <p:txBody>
          <a:bodyPr>
            <a:normAutofit/>
          </a:bodyPr>
          <a:lstStyle/>
          <a:p>
            <a:pPr algn="ctr"/>
            <a:r>
              <a:rPr lang="de-DE" sz="3200"/>
              <a:t>Anna-Maria Marth</a:t>
            </a:r>
            <a:endParaRPr lang="en-GB" sz="320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57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13549E-828E-4F2C-8C4E-451F66A73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Textsorten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34EA0B-B9B7-41A9-8F6A-106D352D1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3200" b="1" dirty="0"/>
              <a:t>die Erzählung</a:t>
            </a:r>
          </a:p>
          <a:p>
            <a:pPr lvl="1"/>
            <a:r>
              <a:rPr lang="de-DE" sz="2800" b="1" dirty="0"/>
              <a:t>Impulserzählung</a:t>
            </a:r>
          </a:p>
          <a:p>
            <a:pPr lvl="1"/>
            <a:r>
              <a:rPr lang="de-DE" sz="2800" b="1" dirty="0"/>
              <a:t>Erlebniserzählung</a:t>
            </a:r>
          </a:p>
          <a:p>
            <a:pPr lvl="1"/>
            <a:r>
              <a:rPr lang="de-DE" sz="2800" b="1" dirty="0"/>
              <a:t>kreatives Erzählen</a:t>
            </a:r>
          </a:p>
          <a:p>
            <a:r>
              <a:rPr lang="en-GB" sz="3200" b="1" dirty="0"/>
              <a:t>das </a:t>
            </a:r>
            <a:r>
              <a:rPr lang="en-GB" sz="3200" b="1" dirty="0" err="1"/>
              <a:t>Märchen</a:t>
            </a:r>
            <a:endParaRPr lang="en-GB" sz="3200" b="1" dirty="0"/>
          </a:p>
          <a:p>
            <a:r>
              <a:rPr lang="en-GB" sz="3200" b="1" dirty="0"/>
              <a:t>die </a:t>
            </a:r>
            <a:r>
              <a:rPr lang="en-GB" sz="3200" b="1" dirty="0" err="1"/>
              <a:t>Nacherzählung</a:t>
            </a:r>
            <a:endParaRPr lang="en-GB" sz="3200" b="1" dirty="0"/>
          </a:p>
          <a:p>
            <a:r>
              <a:rPr lang="en-GB" sz="3200" b="1" dirty="0" err="1"/>
              <a:t>Sagen</a:t>
            </a:r>
            <a:r>
              <a:rPr lang="en-GB" sz="3200" b="1" dirty="0"/>
              <a:t> und Mythen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65995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5173B6-8EFD-4BC1-9EB5-D19FE7555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</a:t>
            </a:r>
            <a:r>
              <a:rPr lang="de-DE" dirty="0" err="1"/>
              <a:t>krative</a:t>
            </a:r>
            <a:r>
              <a:rPr lang="de-DE" dirty="0"/>
              <a:t> Erzählen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C5A728-5A58-4036-8865-F0AE86D58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11046"/>
            <a:ext cx="10515601" cy="4891596"/>
          </a:xfrm>
        </p:spPr>
        <p:txBody>
          <a:bodyPr>
            <a:normAutofit/>
          </a:bodyPr>
          <a:lstStyle/>
          <a:p>
            <a:r>
              <a:rPr lang="de-DE" b="1" dirty="0"/>
              <a:t>Einleitung</a:t>
            </a:r>
          </a:p>
          <a:p>
            <a:pPr lvl="1"/>
            <a:r>
              <a:rPr lang="de-DE" b="1" dirty="0"/>
              <a:t>neugierig machen &amp; Lust zum Weiterlesen wecken</a:t>
            </a:r>
          </a:p>
          <a:p>
            <a:r>
              <a:rPr lang="de-DE" b="1" dirty="0"/>
              <a:t>Hauptteil</a:t>
            </a:r>
          </a:p>
          <a:p>
            <a:pPr lvl="1"/>
            <a:r>
              <a:rPr lang="de-DE" b="1" dirty="0"/>
              <a:t>wann, wo, warum und wie genau?</a:t>
            </a:r>
          </a:p>
          <a:p>
            <a:pPr lvl="1"/>
            <a:r>
              <a:rPr lang="de-DE" b="1" dirty="0"/>
              <a:t>Wer war beteiligt?</a:t>
            </a:r>
          </a:p>
          <a:p>
            <a:pPr lvl="1"/>
            <a:r>
              <a:rPr lang="de-DE" b="1" dirty="0"/>
              <a:t>Was sah, hörte und fühlte der Protagonist?</a:t>
            </a:r>
          </a:p>
          <a:p>
            <a:pPr lvl="1"/>
            <a:r>
              <a:rPr lang="de-DE" b="1" dirty="0"/>
              <a:t>Was sagte und was dachte er? </a:t>
            </a:r>
          </a:p>
          <a:p>
            <a:r>
              <a:rPr lang="de-DE" b="1" dirty="0"/>
              <a:t>Schluss</a:t>
            </a:r>
          </a:p>
          <a:p>
            <a:pPr lvl="1"/>
            <a:r>
              <a:rPr lang="de-DE" b="1" dirty="0"/>
              <a:t>rundet die Erzählung ab</a:t>
            </a:r>
          </a:p>
        </p:txBody>
      </p:sp>
    </p:spTree>
    <p:extLst>
      <p:ext uri="{BB962C8B-B14F-4D97-AF65-F5344CB8AC3E}">
        <p14:creationId xmlns:p14="http://schemas.microsoft.com/office/powerpoint/2010/main" val="1995963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67868-ABAE-4DE0-9429-F24EFE4B5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zeit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3C5B75-B449-43EA-A172-DFC237A81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Präteritum</a:t>
            </a:r>
            <a:r>
              <a:rPr lang="en-GB" b="1" dirty="0"/>
              <a:t> (</a:t>
            </a:r>
            <a:r>
              <a:rPr lang="en-GB" b="1" dirty="0" err="1"/>
              <a:t>Mitvergangenheit</a:t>
            </a:r>
            <a:r>
              <a:rPr lang="en-GB" b="1" dirty="0"/>
              <a:t>)</a:t>
            </a:r>
          </a:p>
          <a:p>
            <a:pPr lvl="1"/>
            <a:r>
              <a:rPr lang="en-GB" b="1" dirty="0"/>
              <a:t>ich ging, </a:t>
            </a:r>
            <a:r>
              <a:rPr lang="en-GB" b="1" dirty="0" err="1"/>
              <a:t>sah</a:t>
            </a:r>
            <a:r>
              <a:rPr lang="en-GB" b="1" dirty="0"/>
              <a:t> … etc.</a:t>
            </a:r>
          </a:p>
          <a:p>
            <a:pPr lvl="1"/>
            <a:r>
              <a:rPr lang="en-GB" b="1" dirty="0" err="1"/>
              <a:t>Erzählzeit</a:t>
            </a:r>
            <a:endParaRPr lang="en-GB" b="1" dirty="0"/>
          </a:p>
          <a:p>
            <a:r>
              <a:rPr lang="en-GB" b="1" dirty="0" err="1"/>
              <a:t>Plusquamperfekt</a:t>
            </a:r>
            <a:r>
              <a:rPr lang="en-GB" b="1" dirty="0"/>
              <a:t> (</a:t>
            </a:r>
            <a:r>
              <a:rPr lang="en-GB" b="1" dirty="0" err="1"/>
              <a:t>Vorvergangenheit</a:t>
            </a:r>
            <a:r>
              <a:rPr lang="en-GB" b="1" dirty="0"/>
              <a:t>)</a:t>
            </a:r>
          </a:p>
          <a:p>
            <a:r>
              <a:rPr lang="en-GB" b="1" dirty="0"/>
              <a:t>´</a:t>
            </a:r>
            <a:r>
              <a:rPr lang="en-GB" b="1" dirty="0" err="1"/>
              <a:t>Päsens</a:t>
            </a:r>
            <a:r>
              <a:rPr lang="en-GB" b="1" dirty="0"/>
              <a:t> (</a:t>
            </a:r>
            <a:r>
              <a:rPr lang="en-GB" b="1" dirty="0" err="1"/>
              <a:t>Gegenwart</a:t>
            </a:r>
            <a:r>
              <a:rPr lang="en-GB" b="1" dirty="0"/>
              <a:t>)</a:t>
            </a:r>
          </a:p>
          <a:p>
            <a:pPr lvl="1"/>
            <a:r>
              <a:rPr lang="en-GB" b="1" dirty="0" err="1"/>
              <a:t>nur</a:t>
            </a:r>
            <a:r>
              <a:rPr lang="en-GB" b="1" dirty="0"/>
              <a:t> </a:t>
            </a:r>
            <a:r>
              <a:rPr lang="en-GB" b="1" dirty="0" err="1"/>
              <a:t>kurz</a:t>
            </a:r>
            <a:endParaRPr lang="en-GB" b="1" dirty="0"/>
          </a:p>
          <a:p>
            <a:pPr lvl="1"/>
            <a:r>
              <a:rPr lang="en-GB" b="1" dirty="0" err="1"/>
              <a:t>wenn</a:t>
            </a:r>
            <a:r>
              <a:rPr lang="en-GB" b="1" dirty="0"/>
              <a:t> </a:t>
            </a:r>
            <a:r>
              <a:rPr lang="en-GB" b="1" dirty="0" err="1"/>
              <a:t>etwas</a:t>
            </a:r>
            <a:r>
              <a:rPr lang="en-GB" b="1" dirty="0"/>
              <a:t> </a:t>
            </a:r>
            <a:r>
              <a:rPr lang="en-GB" b="1" dirty="0" err="1"/>
              <a:t>besonders</a:t>
            </a:r>
            <a:r>
              <a:rPr lang="en-GB" b="1" dirty="0"/>
              <a:t> </a:t>
            </a:r>
            <a:r>
              <a:rPr lang="en-GB" b="1" dirty="0" err="1"/>
              <a:t>bewegend</a:t>
            </a:r>
            <a:r>
              <a:rPr lang="en-GB" b="1" dirty="0"/>
              <a:t> </a:t>
            </a:r>
            <a:r>
              <a:rPr lang="en-GB" b="1" dirty="0" err="1"/>
              <a:t>ist</a:t>
            </a:r>
            <a:endParaRPr lang="en-GB" b="1" dirty="0"/>
          </a:p>
          <a:p>
            <a:pPr lvl="1"/>
            <a:r>
              <a:rPr lang="en-GB" b="1" dirty="0" err="1"/>
              <a:t>Momentaufnahme</a:t>
            </a:r>
            <a:endParaRPr lang="en-GB" b="1" dirty="0"/>
          </a:p>
          <a:p>
            <a:endParaRPr lang="en-GB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6998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7B8007-D76E-4076-81C7-07B58A826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Erzählperspektiven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CB0545-78A9-4ACB-863B-3C36EFB69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Ich – Erzählsituation</a:t>
            </a:r>
          </a:p>
          <a:p>
            <a:r>
              <a:rPr lang="de-DE" b="1" dirty="0"/>
              <a:t>Personale Erzählsituation</a:t>
            </a:r>
          </a:p>
          <a:p>
            <a:pPr lvl="1"/>
            <a:r>
              <a:rPr lang="de-DE" b="1" dirty="0"/>
              <a:t>Er/Sie- Form</a:t>
            </a:r>
          </a:p>
          <a:p>
            <a:pPr lvl="1"/>
            <a:r>
              <a:rPr lang="de-DE" b="1" dirty="0"/>
              <a:t>es wird über eine Person berichtet</a:t>
            </a:r>
          </a:p>
          <a:p>
            <a:r>
              <a:rPr lang="de-DE" b="1" dirty="0"/>
              <a:t>Auktoriale Erzählsituation</a:t>
            </a:r>
          </a:p>
          <a:p>
            <a:pPr lvl="1"/>
            <a:r>
              <a:rPr lang="de-DE" b="1" dirty="0"/>
              <a:t>allwissender Erzähler</a:t>
            </a:r>
          </a:p>
          <a:p>
            <a:r>
              <a:rPr lang="de-DE" b="1" dirty="0"/>
              <a:t>Neutrale Erzählsituation</a:t>
            </a:r>
          </a:p>
          <a:p>
            <a:pPr lvl="1"/>
            <a:r>
              <a:rPr lang="de-DE" b="1" dirty="0"/>
              <a:t>unsichtbarer Beobachter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757095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D9773-0329-4F74-9C8B-00B80136C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Stil und Ausdruck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A3CEAC-E033-4176-8E6E-6758D7C99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929384"/>
            <a:ext cx="10658475" cy="4757166"/>
          </a:xfrm>
        </p:spPr>
        <p:txBody>
          <a:bodyPr>
            <a:normAutofit/>
          </a:bodyPr>
          <a:lstStyle/>
          <a:p>
            <a:r>
              <a:rPr lang="de-DE" b="1" dirty="0"/>
              <a:t>einfache &amp; gut verständliche Sätze</a:t>
            </a:r>
          </a:p>
          <a:p>
            <a:r>
              <a:rPr lang="de-DE" b="1" dirty="0"/>
              <a:t>  </a:t>
            </a:r>
            <a:r>
              <a:rPr lang="de-DE" b="1" strike="sngStrike" dirty="0"/>
              <a:t>Hauptsatzreihen</a:t>
            </a:r>
          </a:p>
          <a:p>
            <a:r>
              <a:rPr lang="en-GB" b="1" dirty="0" err="1"/>
              <a:t>ausdrucksstarke</a:t>
            </a:r>
            <a:r>
              <a:rPr lang="en-GB" b="1" dirty="0"/>
              <a:t> </a:t>
            </a:r>
            <a:r>
              <a:rPr lang="en-GB" b="1" dirty="0" err="1"/>
              <a:t>Verben</a:t>
            </a:r>
            <a:endParaRPr lang="en-GB" b="1" dirty="0"/>
          </a:p>
          <a:p>
            <a:r>
              <a:rPr lang="en-GB" b="1" dirty="0" err="1"/>
              <a:t>treffende</a:t>
            </a:r>
            <a:r>
              <a:rPr lang="en-GB" b="1" dirty="0"/>
              <a:t> </a:t>
            </a:r>
            <a:r>
              <a:rPr lang="en-GB" b="1" dirty="0" err="1"/>
              <a:t>Adjektive</a:t>
            </a:r>
            <a:endParaRPr lang="en-GB" b="1" dirty="0"/>
          </a:p>
          <a:p>
            <a:r>
              <a:rPr lang="en-GB" b="1" dirty="0" err="1"/>
              <a:t>Vergleiche</a:t>
            </a:r>
            <a:r>
              <a:rPr lang="en-GB" b="1" dirty="0"/>
              <a:t> &amp; </a:t>
            </a:r>
            <a:r>
              <a:rPr lang="en-GB" b="1" dirty="0" err="1"/>
              <a:t>Metaphern</a:t>
            </a:r>
            <a:endParaRPr lang="en-GB" b="1" dirty="0"/>
          </a:p>
          <a:p>
            <a:r>
              <a:rPr lang="en-GB" b="1" dirty="0" err="1"/>
              <a:t>Mimik</a:t>
            </a:r>
            <a:r>
              <a:rPr lang="en-GB" b="1" dirty="0"/>
              <a:t> </a:t>
            </a:r>
            <a:r>
              <a:rPr lang="en-GB" b="1" dirty="0" err="1"/>
              <a:t>beschreiben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807901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05D12F-6EF0-40A5-8CDB-420FD99FC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Unterrichtsplanung</a:t>
            </a:r>
            <a:endParaRPr lang="en-GB" dirty="0"/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BFA25AA4-8A2E-4B1C-8A16-BEF94418B7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425279"/>
              </p:ext>
            </p:extLst>
          </p:nvPr>
        </p:nvGraphicFramePr>
        <p:xfrm>
          <a:off x="779755" y="1955445"/>
          <a:ext cx="10676139" cy="43210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1512">
                  <a:extLst>
                    <a:ext uri="{9D8B030D-6E8A-4147-A177-3AD203B41FA5}">
                      <a16:colId xmlns:a16="http://schemas.microsoft.com/office/drawing/2014/main" val="3853774792"/>
                    </a:ext>
                  </a:extLst>
                </a:gridCol>
                <a:gridCol w="1705615">
                  <a:extLst>
                    <a:ext uri="{9D8B030D-6E8A-4147-A177-3AD203B41FA5}">
                      <a16:colId xmlns:a16="http://schemas.microsoft.com/office/drawing/2014/main" val="3392355037"/>
                    </a:ext>
                  </a:extLst>
                </a:gridCol>
                <a:gridCol w="6258757">
                  <a:extLst>
                    <a:ext uri="{9D8B030D-6E8A-4147-A177-3AD203B41FA5}">
                      <a16:colId xmlns:a16="http://schemas.microsoft.com/office/drawing/2014/main" val="1305705644"/>
                    </a:ext>
                  </a:extLst>
                </a:gridCol>
                <a:gridCol w="1850255">
                  <a:extLst>
                    <a:ext uri="{9D8B030D-6E8A-4147-A177-3AD203B41FA5}">
                      <a16:colId xmlns:a16="http://schemas.microsoft.com/office/drawing/2014/main" val="2920865508"/>
                    </a:ext>
                  </a:extLst>
                </a:gridCol>
              </a:tblGrid>
              <a:tr h="720178">
                <a:tc>
                  <a:txBody>
                    <a:bodyPr/>
                    <a:lstStyle/>
                    <a:p>
                      <a:r>
                        <a:rPr lang="de-DE" sz="2800" b="1" dirty="0"/>
                        <a:t>Zeit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Phase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Unterrichtsschritte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Lehrerrolle</a:t>
                      </a:r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171003"/>
                  </a:ext>
                </a:extLst>
              </a:tr>
              <a:tr h="720178">
                <a:tc>
                  <a:txBody>
                    <a:bodyPr/>
                    <a:lstStyle/>
                    <a:p>
                      <a:r>
                        <a:rPr lang="de-DE" sz="2800" b="1" dirty="0"/>
                        <a:t>15 min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Einführung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 err="1"/>
                        <a:t>Mentimeter</a:t>
                      </a:r>
                      <a:r>
                        <a:rPr lang="de-DE" sz="2800" b="1" dirty="0"/>
                        <a:t> Wortwolke über Erzählung erstellen (Vorwissen abchecken)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Moderator</a:t>
                      </a:r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748665"/>
                  </a:ext>
                </a:extLst>
              </a:tr>
              <a:tr h="720178">
                <a:tc>
                  <a:txBody>
                    <a:bodyPr/>
                    <a:lstStyle/>
                    <a:p>
                      <a:r>
                        <a:rPr lang="de-DE" sz="2800" b="1" dirty="0"/>
                        <a:t>20 min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Theorieinput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Wie schreibe ich eine kreative Erzählung? (Beachtenswertes)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Vortragender</a:t>
                      </a:r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551060"/>
                  </a:ext>
                </a:extLst>
              </a:tr>
              <a:tr h="720178">
                <a:tc>
                  <a:txBody>
                    <a:bodyPr/>
                    <a:lstStyle/>
                    <a:p>
                      <a:r>
                        <a:rPr lang="de-DE" sz="2800" b="1" dirty="0"/>
                        <a:t>15 min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Aufgabenfindung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Themenfindung mithilfe von W-Fragen und der Faltmethode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Moderator</a:t>
                      </a:r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66398"/>
                  </a:ext>
                </a:extLst>
              </a:tr>
              <a:tr h="720178">
                <a:tc>
                  <a:txBody>
                    <a:bodyPr/>
                    <a:lstStyle/>
                    <a:p>
                      <a:r>
                        <a:rPr lang="de-DE" sz="2800" b="1" dirty="0"/>
                        <a:t>42 min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Arbeitsphase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Schüler schreiben ihre individuelle Erzählung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Hilfestellung geben</a:t>
                      </a:r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243574"/>
                  </a:ext>
                </a:extLst>
              </a:tr>
              <a:tr h="720178">
                <a:tc>
                  <a:txBody>
                    <a:bodyPr/>
                    <a:lstStyle/>
                    <a:p>
                      <a:r>
                        <a:rPr lang="de-DE" sz="2800" b="1" dirty="0"/>
                        <a:t>7 min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Feedback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mit roten und grünen Kärtchen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/>
                        <a:t>Moderator</a:t>
                      </a:r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547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313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365DE8-C7B7-4D26-8DE9-7878C6369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Aufgabe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E5BB8B-85C0-4C47-8D65-6667AB57E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/>
              <a:t>Gruppenarbeit (4 Personen)</a:t>
            </a:r>
          </a:p>
          <a:p>
            <a:r>
              <a:rPr lang="de-DE" b="1" dirty="0"/>
              <a:t>Leeres Blatt Papier</a:t>
            </a:r>
          </a:p>
          <a:p>
            <a:pPr lvl="1">
              <a:spcAft>
                <a:spcPts val="200"/>
              </a:spcAft>
            </a:pPr>
            <a:r>
              <a:rPr lang="de-AT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Wer? (Egal ob Mensch, Tier oder was!)</a:t>
            </a:r>
            <a:endParaRPr lang="en-GB" sz="1400" b="1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200"/>
              </a:spcAft>
            </a:pPr>
            <a:r>
              <a:rPr lang="de-AT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 macht er (sie ,es)?</a:t>
            </a:r>
            <a:endParaRPr lang="en-GB" sz="1400" b="1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200"/>
              </a:spcAft>
            </a:pPr>
            <a:r>
              <a:rPr lang="de-AT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Wo?</a:t>
            </a:r>
            <a:endParaRPr lang="en-GB" sz="1400" b="1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200"/>
              </a:spcAft>
            </a:pPr>
            <a:r>
              <a:rPr lang="de-AT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Wann?</a:t>
            </a:r>
            <a:endParaRPr lang="en-GB" sz="1400" b="1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200"/>
              </a:spcAft>
            </a:pPr>
            <a:r>
              <a:rPr lang="de-AT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Wie?</a:t>
            </a:r>
            <a:endParaRPr lang="en-GB" sz="1400" b="1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200"/>
              </a:spcAft>
            </a:pPr>
            <a:r>
              <a:rPr lang="de-AT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Warum tut er (sie ,es) dies?</a:t>
            </a:r>
          </a:p>
          <a:p>
            <a:pPr>
              <a:spcAft>
                <a:spcPts val="200"/>
              </a:spcAft>
            </a:pPr>
            <a:r>
              <a:rPr lang="de-AT" b="1" dirty="0"/>
              <a:t>Frage beantworten – umklappen – weitergeben</a:t>
            </a:r>
          </a:p>
          <a:p>
            <a:pPr>
              <a:spcAft>
                <a:spcPts val="200"/>
              </a:spcAft>
            </a:pPr>
            <a:r>
              <a:rPr lang="en-GB" b="1" dirty="0" err="1"/>
              <a:t>kreative</a:t>
            </a:r>
            <a:r>
              <a:rPr lang="en-GB" b="1" dirty="0"/>
              <a:t> Erzählung </a:t>
            </a:r>
            <a:r>
              <a:rPr lang="en-GB" b="1" dirty="0" err="1"/>
              <a:t>verfassen</a:t>
            </a:r>
            <a:endParaRPr lang="en-GB" b="1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6027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534E08-7A70-4F6A-940B-D8940CE3CD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Danke! </a:t>
            </a:r>
            <a:r>
              <a:rPr lang="de-DE">
                <a:sym typeface="Wingdings" panose="05000000000000000000" pitchFamily="2" charset="2"/>
              </a:rPr>
              <a:t></a:t>
            </a:r>
            <a:endParaRPr lang="en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2A85E9-05A2-465E-BD64-612E934452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506984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1A1E2F"/>
      </a:dk2>
      <a:lt2>
        <a:srgbClr val="F0F3F1"/>
      </a:lt2>
      <a:accent1>
        <a:srgbClr val="E729B9"/>
      </a:accent1>
      <a:accent2>
        <a:srgbClr val="B417D5"/>
      </a:accent2>
      <a:accent3>
        <a:srgbClr val="7729E7"/>
      </a:accent3>
      <a:accent4>
        <a:srgbClr val="3031D9"/>
      </a:accent4>
      <a:accent5>
        <a:srgbClr val="2979E7"/>
      </a:accent5>
      <a:accent6>
        <a:srgbClr val="17B7D5"/>
      </a:accent6>
      <a:hlink>
        <a:srgbClr val="3F60BF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Breitbild</PresentationFormat>
  <Paragraphs>82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The Hand Bold</vt:lpstr>
      <vt:lpstr>The Serif Hand Black</vt:lpstr>
      <vt:lpstr>SketchyVTI</vt:lpstr>
      <vt:lpstr>erzählendes Schreiben</vt:lpstr>
      <vt:lpstr>Textsorten</vt:lpstr>
      <vt:lpstr>Das krative Erzählen</vt:lpstr>
      <vt:lpstr>zeit</vt:lpstr>
      <vt:lpstr>Erzählperspektiven</vt:lpstr>
      <vt:lpstr>Stil und Ausdruck</vt:lpstr>
      <vt:lpstr>Unterrichtsplanung</vt:lpstr>
      <vt:lpstr>Aufgabe</vt:lpstr>
      <vt:lpstr>Danke!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erzählendes Schreiben</dc:title>
  <dc:creator>Anna-Maria Marth</dc:creator>
  <cp:lastModifiedBy>Anna-Maria Marth</cp:lastModifiedBy>
  <cp:revision>13</cp:revision>
  <dcterms:created xsi:type="dcterms:W3CDTF">2020-10-25T16:36:36Z</dcterms:created>
  <dcterms:modified xsi:type="dcterms:W3CDTF">2020-10-28T09:52:28Z</dcterms:modified>
</cp:coreProperties>
</file>