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566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16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852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557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553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07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392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758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017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584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7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379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071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61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262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904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29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D7F3CA-3814-4D84-8BC2-97FFD9A6E486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FCD0DA-4D28-4DB6-98A3-3287CD49E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254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vectors/ende-anmelden-stra%C3%9Fe-beschilderung-44184/" TargetMode="External"/><Relationship Id="rId3" Type="http://schemas.openxmlformats.org/officeDocument/2006/relationships/hyperlink" Target="https://pixabay.com/de/illustrations/verkehrszeichen-achtung-vorfahrt-63983/" TargetMode="External"/><Relationship Id="rId7" Type="http://schemas.openxmlformats.org/officeDocument/2006/relationships/hyperlink" Target="https://pixabay.com/de/vectors/idee-erfindung-erfinder-denken-152213/" TargetMode="External"/><Relationship Id="rId2" Type="http://schemas.openxmlformats.org/officeDocument/2006/relationships/hyperlink" Target="https://pixabay.com/de/illustrations/gehirn-geist-psychologie-idee-206205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vectors/button-ja-nr-rot-gr%C3%BCn-icon-32259/" TargetMode="External"/><Relationship Id="rId11" Type="http://schemas.openxmlformats.org/officeDocument/2006/relationships/hyperlink" Target="https://www.youtube.com/watch?v=CWGsVuoBoTA" TargetMode="External"/><Relationship Id="rId5" Type="http://schemas.openxmlformats.org/officeDocument/2006/relationships/hyperlink" Target="https://pixabay.com/de/vectors/zeitung-artikel-zeitschrift-154444/" TargetMode="External"/><Relationship Id="rId10" Type="http://schemas.openxmlformats.org/officeDocument/2006/relationships/hyperlink" Target="https://pixabay.com/de/vectors/m%C3%A4dchen-sprung-silhouette-weiblich-4509872/" TargetMode="External"/><Relationship Id="rId4" Type="http://schemas.openxmlformats.org/officeDocument/2006/relationships/hyperlink" Target="https://pixabay.com/de/illustrations/pro-contra-entscheiden-vergleichen-2057128/" TargetMode="External"/><Relationship Id="rId9" Type="http://schemas.openxmlformats.org/officeDocument/2006/relationships/hyperlink" Target="https://pixabay.com/de/vectors/kontroll-liste-scheck-denken-sie-an-1266989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A7D30F7-507B-4972-AB10-3637D7846F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2" r="11553" b="-1"/>
          <a:stretch/>
        </p:blipFill>
        <p:spPr>
          <a:xfrm>
            <a:off x="0" y="0"/>
            <a:ext cx="4635988" cy="68580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D103475-41FB-4FF3-AF1C-85AF19F05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443AF114-0D42-4A77-8268-E3838F4B8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6129" y="4385732"/>
            <a:ext cx="6243996" cy="1405467"/>
          </a:xfrm>
        </p:spPr>
        <p:txBody>
          <a:bodyPr>
            <a:normAutofit/>
          </a:bodyPr>
          <a:lstStyle/>
          <a:p>
            <a:r>
              <a:rPr lang="de-DE" dirty="0"/>
              <a:t>Julia Elisabeth Kuchling</a:t>
            </a:r>
          </a:p>
          <a:p>
            <a:r>
              <a:rPr lang="de-DE" dirty="0"/>
              <a:t>Hochschule für Agrar- und Umweltpädagogik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D23691-1B11-4C9F-8064-7BE246670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6129" y="1964267"/>
            <a:ext cx="6243996" cy="2421464"/>
          </a:xfrm>
        </p:spPr>
        <p:txBody>
          <a:bodyPr>
            <a:normAutofit/>
          </a:bodyPr>
          <a:lstStyle/>
          <a:p>
            <a:r>
              <a:rPr lang="de-DE" dirty="0"/>
              <a:t>Die Erörterung</a:t>
            </a:r>
          </a:p>
        </p:txBody>
      </p:sp>
    </p:spTree>
    <p:extLst>
      <p:ext uri="{BB962C8B-B14F-4D97-AF65-F5344CB8AC3E}">
        <p14:creationId xmlns:p14="http://schemas.microsoft.com/office/powerpoint/2010/main" val="3126628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80F3A-D9C1-4805-A999-C9704EF1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de-DE" sz="4800" b="1" dirty="0"/>
              <a:t>Fragestellung</a:t>
            </a:r>
          </a:p>
        </p:txBody>
      </p:sp>
      <p:pic>
        <p:nvPicPr>
          <p:cNvPr id="5" name="Grafik 4" descr="Ein Bild, das Text, Schild, Königin, ClipArt enthält.&#10;&#10;Automatisch generierte Beschreibung">
            <a:extLst>
              <a:ext uri="{FF2B5EF4-FFF2-40B4-BE49-F238E27FC236}">
                <a16:creationId xmlns:a16="http://schemas.microsoft.com/office/drawing/2014/main" id="{E5BE01D4-8C74-4C98-977F-0D87D6273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9" r="22002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716BF9-312C-43F4-A799-A968DD84E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b="1" dirty="0">
                <a:solidFill>
                  <a:srgbClr val="C00000"/>
                </a:solidFill>
              </a:rPr>
              <a:t>„Sollten Smartphones öfter im Unterricht eingesetzt werden?“</a:t>
            </a:r>
          </a:p>
        </p:txBody>
      </p:sp>
    </p:spTree>
    <p:extLst>
      <p:ext uri="{BB962C8B-B14F-4D97-AF65-F5344CB8AC3E}">
        <p14:creationId xmlns:p14="http://schemas.microsoft.com/office/powerpoint/2010/main" val="3089129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6D802-85AA-46A4-9015-87A91BEF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8" y="339833"/>
            <a:ext cx="8246164" cy="1231612"/>
          </a:xfrm>
        </p:spPr>
        <p:txBody>
          <a:bodyPr>
            <a:normAutofit/>
          </a:bodyPr>
          <a:lstStyle/>
          <a:p>
            <a:r>
              <a:rPr lang="de-DE" sz="4800" b="1" dirty="0"/>
              <a:t>1. Schritt - Brainstorming</a:t>
            </a:r>
          </a:p>
        </p:txBody>
      </p:sp>
      <p:sp>
        <p:nvSpPr>
          <p:cNvPr id="4" name="Wolke 3">
            <a:extLst>
              <a:ext uri="{FF2B5EF4-FFF2-40B4-BE49-F238E27FC236}">
                <a16:creationId xmlns:a16="http://schemas.microsoft.com/office/drawing/2014/main" id="{5F8A0C29-47AC-4B5C-803B-ED276532A954}"/>
              </a:ext>
            </a:extLst>
          </p:cNvPr>
          <p:cNvSpPr/>
          <p:nvPr/>
        </p:nvSpPr>
        <p:spPr>
          <a:xfrm>
            <a:off x="3697356" y="2722715"/>
            <a:ext cx="4346714" cy="215984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F909F7-E521-48A2-831D-632577ED4F1A}"/>
              </a:ext>
            </a:extLst>
          </p:cNvPr>
          <p:cNvSpPr txBox="1"/>
          <p:nvPr/>
        </p:nvSpPr>
        <p:spPr>
          <a:xfrm>
            <a:off x="4002156" y="3454952"/>
            <a:ext cx="3737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5">
                    <a:lumMod val="50000"/>
                  </a:schemeClr>
                </a:solidFill>
              </a:rPr>
              <a:t>Ideensammlung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DF948B-1446-40AB-98E3-DAD292646484}"/>
              </a:ext>
            </a:extLst>
          </p:cNvPr>
          <p:cNvSpPr txBox="1"/>
          <p:nvPr/>
        </p:nvSpPr>
        <p:spPr>
          <a:xfrm>
            <a:off x="8176592" y="985235"/>
            <a:ext cx="314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Pro &amp; Contra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F0161F-2542-486F-A761-30C7EAD0223C}"/>
              </a:ext>
            </a:extLst>
          </p:cNvPr>
          <p:cNvSpPr txBox="1"/>
          <p:nvPr/>
        </p:nvSpPr>
        <p:spPr>
          <a:xfrm>
            <a:off x="1107487" y="5136729"/>
            <a:ext cx="249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>
                <a:solidFill>
                  <a:schemeClr val="bg1"/>
                </a:solidFill>
              </a:rPr>
              <a:t>Youtube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DBA020-2C77-4835-9742-04E657DE3405}"/>
              </a:ext>
            </a:extLst>
          </p:cNvPr>
          <p:cNvSpPr txBox="1"/>
          <p:nvPr/>
        </p:nvSpPr>
        <p:spPr>
          <a:xfrm>
            <a:off x="8362122" y="5459896"/>
            <a:ext cx="314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Fernsehen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FB902FA-994A-4828-934C-E64F69175980}"/>
              </a:ext>
            </a:extLst>
          </p:cNvPr>
          <p:cNvSpPr txBox="1"/>
          <p:nvPr/>
        </p:nvSpPr>
        <p:spPr>
          <a:xfrm>
            <a:off x="9521618" y="3101009"/>
            <a:ext cx="220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Radio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24C002-FE83-490C-93AA-BE32CB5BFE30}"/>
              </a:ext>
            </a:extLst>
          </p:cNvPr>
          <p:cNvSpPr txBox="1"/>
          <p:nvPr/>
        </p:nvSpPr>
        <p:spPr>
          <a:xfrm>
            <a:off x="541682" y="2078847"/>
            <a:ext cx="2998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Eigene Erfahrungen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AFD057C-0891-4B95-B5EA-55F59D520ECE}"/>
              </a:ext>
            </a:extLst>
          </p:cNvPr>
          <p:cNvCxnSpPr/>
          <p:nvPr/>
        </p:nvCxnSpPr>
        <p:spPr>
          <a:xfrm flipH="1" flipV="1">
            <a:off x="3220278" y="2888895"/>
            <a:ext cx="781878" cy="362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8C4E8B9-544E-4D5D-8BE0-213FAA4E848C}"/>
              </a:ext>
            </a:extLst>
          </p:cNvPr>
          <p:cNvCxnSpPr>
            <a:cxnSpLocks/>
          </p:cNvCxnSpPr>
          <p:nvPr/>
        </p:nvCxnSpPr>
        <p:spPr>
          <a:xfrm flipV="1">
            <a:off x="7456869" y="1846404"/>
            <a:ext cx="905253" cy="784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14C170A-1039-465A-9325-C98CF7C2DF91}"/>
              </a:ext>
            </a:extLst>
          </p:cNvPr>
          <p:cNvCxnSpPr/>
          <p:nvPr/>
        </p:nvCxnSpPr>
        <p:spPr>
          <a:xfrm>
            <a:off x="8362122" y="3278132"/>
            <a:ext cx="9409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A591ED0-454B-4B51-8F1B-993316510C51}"/>
              </a:ext>
            </a:extLst>
          </p:cNvPr>
          <p:cNvCxnSpPr/>
          <p:nvPr/>
        </p:nvCxnSpPr>
        <p:spPr>
          <a:xfrm>
            <a:off x="7177708" y="4770783"/>
            <a:ext cx="866362" cy="689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11AF5D2B-36EE-4DC6-9708-290BAB93ECB6}"/>
              </a:ext>
            </a:extLst>
          </p:cNvPr>
          <p:cNvCxnSpPr/>
          <p:nvPr/>
        </p:nvCxnSpPr>
        <p:spPr>
          <a:xfrm flipH="1">
            <a:off x="3025636" y="4625009"/>
            <a:ext cx="976520" cy="511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385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3B3E9-06E7-4427-948B-D0329B37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/>
              <a:t>2. Schritt – Ordnung Schaffen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75E237-BB6B-4D85-98DD-91251F710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337733"/>
            <a:ext cx="4995334" cy="364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>
                <a:solidFill>
                  <a:srgbClr val="99FF33"/>
                </a:solidFill>
              </a:rPr>
              <a:t>Pro </a:t>
            </a:r>
          </a:p>
          <a:p>
            <a:pPr marL="0" indent="0">
              <a:buNone/>
            </a:pPr>
            <a:r>
              <a:rPr lang="de-DE" sz="3200" dirty="0"/>
              <a:t>Digitalisierung</a:t>
            </a:r>
          </a:p>
          <a:p>
            <a:pPr marL="0" indent="0">
              <a:buNone/>
            </a:pPr>
            <a:r>
              <a:rPr lang="de-DE" sz="3200" dirty="0"/>
              <a:t>Schnelleren Internetzugriff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8D359A-1BD0-405E-9C7F-8E5DDCEB5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2800" y="2065867"/>
            <a:ext cx="4995332" cy="3649133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>
                <a:solidFill>
                  <a:srgbClr val="FF0000"/>
                </a:solidFill>
              </a:rPr>
              <a:t>Contra</a:t>
            </a:r>
          </a:p>
          <a:p>
            <a:pPr marL="0" indent="0">
              <a:buNone/>
            </a:pPr>
            <a:r>
              <a:rPr lang="de-DE" sz="3200" dirty="0"/>
              <a:t>Ablenkung</a:t>
            </a:r>
          </a:p>
          <a:p>
            <a:pPr marL="0" indent="0">
              <a:buNone/>
            </a:pPr>
            <a:r>
              <a:rPr lang="de-DE" sz="3200" dirty="0"/>
              <a:t>Störend im Unterricht</a:t>
            </a:r>
          </a:p>
          <a:p>
            <a:pPr marL="0" indent="0">
              <a:buNone/>
            </a:pPr>
            <a:r>
              <a:rPr lang="de-DE" sz="3200" dirty="0"/>
              <a:t>Konzentration wird beeinflusst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 descr="Markee nicht mehr folgen mit einfarbiger Füllung">
            <a:extLst>
              <a:ext uri="{FF2B5EF4-FFF2-40B4-BE49-F238E27FC236}">
                <a16:creationId xmlns:a16="http://schemas.microsoft.com/office/drawing/2014/main" id="{E2809A87-4D51-47B3-B5EE-249D1E0CD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1027" y="2098445"/>
            <a:ext cx="914400" cy="914400"/>
          </a:xfrm>
          <a:prstGeom prst="rect">
            <a:avLst/>
          </a:prstGeom>
        </p:spPr>
      </p:pic>
      <p:pic>
        <p:nvPicPr>
          <p:cNvPr id="8" name="Grafik 7" descr="Marke folgen mit einfarbiger Füllung">
            <a:extLst>
              <a:ext uri="{FF2B5EF4-FFF2-40B4-BE49-F238E27FC236}">
                <a16:creationId xmlns:a16="http://schemas.microsoft.com/office/drawing/2014/main" id="{AEFB90D5-1D36-4014-B3E4-B47224086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9896" y="20984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41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32DA31-8308-4F44-87C4-068169AA4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E9799B-BD94-4CCB-9E28-60F41A4B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 b="1"/>
              <a:t>Für Smartphones im Unterricht oder Dagegen?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F1A693B-B01F-495D-B7C3-A8A32FABD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2EA3D89-AA8F-4B30-BD32-689BC08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560822-202F-44A1-8AD0-4DFA0B978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6819FEB-3028-4930-BB95-4DF764A2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9F751C-6659-4D1E-92FD-F65307754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2BF8AC-7D53-4998-8B45-DDA32D624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C5B4D07-C909-48CD-A1B0-D48FD4D9B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8043747-57B7-424E-81AA-F86746B46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91A125-4718-4F53-81E7-7DD538EF2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490403-923C-4FBB-B4B5-9708272E7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1AF7DE2-46D4-4A1A-8502-679599FA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F0E1CC-1975-466F-9B4D-9727ECE1C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F1D877-8EFC-4F1B-A677-51DE12C74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7BC62A0-A1B6-4F2C-A7D7-6DDE86ED3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DD51015-48F8-4C3D-A4CE-D9A9F52CB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DF23A-8AC4-4AB0-89CF-DC73E1958E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9F8B4E1-78B6-497E-ACAF-4EAF766F1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C6E287-A402-4B78-B9DE-59A55DEA4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F1FD36A-C6E2-4FAD-A06A-17C2826DC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98148C8-561B-41C5-B84D-9038A55FF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E1BA28-1C9D-4B6A-8610-6EED517A2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856D590-837C-4B34-AD19-BB4200B12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26A8CDB-67AB-41B4-9D28-BB0A3D29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CE0B0B9-59BC-4F11-8D94-F395B1F84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4D4EEB-3A53-40A0-B4CB-9D0CC6FC1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3CEA0B-0FD7-469F-BFEB-12DEE7C9E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A16A0F7-B0E9-4216-A538-A000F19FC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A2F049B-0BE4-4AE2-ABF4-D604BE5B5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AA867C9-DE9A-4405-8E53-AC18CCEE7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88425B5-1685-4D9F-87AA-213D8596F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F675449-5E54-4703-A333-7C844C69C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85F835A-372F-42AB-A530-928AC447F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68D73EC-6E94-474A-95AE-0DF8F01A3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CD7A246-2853-41AC-AEBA-B812D2DA5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EC8E081-AEE0-4D38-A497-DAE57B9C5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EDFBE0B-3ABF-4BFB-A687-82C67B589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06B412-2CD5-479C-9885-1D6B02E5C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49912C-3259-4D0B-AB19-33BC8EA82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DD0A671-A77D-4985-8C1C-F7D735D9A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1791C46-32E4-4EA5-BCD1-6C917687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84802A4-337B-4DEE-935B-E5F9C0FA2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18A605A-F0CB-4C95-B35C-187301ECA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4BBF6C9-9BE3-4B76-969D-FCC5846CB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F940DB1-E3A8-4445-B07A-DB784F68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42900D-37AA-4CC9-A27D-35327F49D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01FC7C9-6B6B-4D53-B616-5509384E5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BBD75B-7F19-4752-A6BD-1642C987C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8099A3D-93D4-47B2-BC23-8DB271983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4A144D2-82FB-4610-ABA1-B9FBD7391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782A9D6-5B2B-47A8-AB6D-7A5C6163C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D4EB4F-C925-4F2D-A620-1588FC290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0104374-7C09-4324-B491-1E6EA7658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82E5189-2C41-4C43-B8EC-13E0ACF46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5DADB3E-0B98-443D-9A49-BBC833BF3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883516F-515E-4DBE-A2EB-0500F413A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A34DACD-FEC2-494D-A789-C09F9A2B5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7D83997-606B-41D3-9439-E2D41C784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A30A759-F1D3-4894-AC5E-96686CBD7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5599209-8D45-463F-A6C3-95AC93BC4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0DD26B-6FDE-4C29-A30B-903D439BE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1479C92-3879-47DD-9741-AD21E3873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70162F-223D-4EB1-9505-35D2AB612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D4B954B-C564-4F7B-8B86-5E2336FF9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2E90741-9F35-41E1-BF27-FBC92A75D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8E2D2E8-098F-44DD-B4D6-D7514EB72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376E433-9794-487F-9D24-65C61C40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971FF63-F764-417E-8C5D-B6FB5205A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333B6C0-D004-4DF4-A04D-6BE5BB856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4BD1ECB-7B27-4957-9983-E91CAA5CE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F4CFF6C-2989-4090-BAE6-A14B3B855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87DB52A-D2E0-40E4-9419-EA35343EC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8D20BB4-F6E3-4D47-B94E-E3431DA39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0728C10-A418-4572-9383-B5EF0A106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C9E6DDC-9AD5-4EC0-8300-494012BEA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CE0F0A0-5FD7-4A21-B839-69241D58A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E29FDB8-240A-41E1-B846-0C9D20B0F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E05712F-D9DC-499D-8805-38FDC2D0C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87446A-0ADE-4BB1-AE78-7146B2676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8188F5D-F806-47EF-9225-C9B1A0AD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2270029-B1B7-43AD-B34D-9B7AA9742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8013433-8074-40C7-812C-8A1B61DEF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AB93C4C3-2825-417F-9E95-F762E145A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79" y="2758417"/>
            <a:ext cx="5124328" cy="25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61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1A02A-0F69-41E9-9B29-CDAE677F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/>
              <a:t>3. Schritt - Einleitung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EAB1A-AB79-4FC5-AEE0-BC59F93B3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81824"/>
            <a:ext cx="4995334" cy="364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/>
              <a:t>-Drei bis vier Sätze</a:t>
            </a:r>
          </a:p>
          <a:p>
            <a:pPr marL="0" indent="0">
              <a:buNone/>
            </a:pPr>
            <a:r>
              <a:rPr lang="de-DE" sz="3600" dirty="0"/>
              <a:t>-„Schmackhafter“ Einstieg für den Leser</a:t>
            </a:r>
          </a:p>
        </p:txBody>
      </p:sp>
      <p:pic>
        <p:nvPicPr>
          <p:cNvPr id="6" name="Inhaltsplatzhalter 5" descr="Künstliche Intelligenz mit einfarbiger Füllung">
            <a:extLst>
              <a:ext uri="{FF2B5EF4-FFF2-40B4-BE49-F238E27FC236}">
                <a16:creationId xmlns:a16="http://schemas.microsoft.com/office/drawing/2014/main" id="{E7A61751-6C7D-4A20-B476-027FF00AE9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6735" y="4085848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3366232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1A8B0-277F-4E9E-BE71-17847894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800" b="1" dirty="0"/>
              <a:t>Wie kann ich mit meinem Einstieg das Interesse Wecken?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B584FB-2614-4439-ADF4-7FD9F8EA7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735" y="1233187"/>
            <a:ext cx="4995334" cy="364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Aktuelle Anlässe finden:</a:t>
            </a:r>
          </a:p>
          <a:p>
            <a:pPr lvl="1"/>
            <a:r>
              <a:rPr lang="de-DE" sz="2400" dirty="0"/>
              <a:t>Gab es einen Zeitungsartikel, gab es öfter mal Diskussionen dazu…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454811-C9D6-416D-A9B2-DC1DDCE893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C00000"/>
                </a:solidFill>
              </a:rPr>
              <a:t>Sätze folgender Bauart eignen sich gut für den Einstieg:</a:t>
            </a:r>
          </a:p>
          <a:p>
            <a:pPr marL="0" indent="0">
              <a:buNone/>
            </a:pPr>
            <a:r>
              <a:rPr lang="de-DE" sz="2400" dirty="0"/>
              <a:t>„Immer wieder liest man, dass…“</a:t>
            </a:r>
          </a:p>
          <a:p>
            <a:pPr marL="0" indent="0">
              <a:buNone/>
            </a:pPr>
            <a:r>
              <a:rPr lang="de-DE" sz="2400" dirty="0"/>
              <a:t>„Immer mehr ältere Personen haben/machen…“</a:t>
            </a:r>
          </a:p>
          <a:p>
            <a:pPr marL="0" indent="0">
              <a:buNone/>
            </a:pPr>
            <a:r>
              <a:rPr lang="de-DE" sz="2400" dirty="0"/>
              <a:t>„Kaum ein anderer Gegenstand bestimmt unseren Alltag so sehr wie…“</a:t>
            </a:r>
          </a:p>
        </p:txBody>
      </p:sp>
      <p:pic>
        <p:nvPicPr>
          <p:cNvPr id="6" name="Grafik 5" descr="Ein Bild, das Text, Königin enthält.&#10;&#10;Automatisch generierte Beschreibung">
            <a:extLst>
              <a:ext uri="{FF2B5EF4-FFF2-40B4-BE49-F238E27FC236}">
                <a16:creationId xmlns:a16="http://schemas.microsoft.com/office/drawing/2014/main" id="{88550F97-7DDF-4507-BE09-E1FC9A769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" y="4020071"/>
            <a:ext cx="4614203" cy="25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6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2F269-165A-4EE4-B920-1008252B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/>
              <a:t>4. Schritt - Hauptteil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192339-656A-4AF3-92AD-F010351827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Alle Argumente der Gegenposition</a:t>
            </a:r>
          </a:p>
          <a:p>
            <a:r>
              <a:rPr lang="de-DE" sz="2400" dirty="0"/>
              <a:t>Argumente deiner Position </a:t>
            </a:r>
          </a:p>
          <a:p>
            <a:r>
              <a:rPr lang="de-DE" sz="2400" dirty="0"/>
              <a:t>neutral und sachlich</a:t>
            </a:r>
          </a:p>
          <a:p>
            <a:r>
              <a:rPr lang="de-DE" sz="2400" dirty="0"/>
              <a:t>kein „ich“</a:t>
            </a:r>
          </a:p>
          <a:p>
            <a:r>
              <a:rPr lang="de-DE" sz="2400" dirty="0"/>
              <a:t>kein emotionales argumentieren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118916-D740-40F5-8CAD-EF51BE0565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r>
              <a:rPr lang="de-DE" sz="2400" b="1" dirty="0">
                <a:solidFill>
                  <a:srgbClr val="C00000"/>
                </a:solidFill>
              </a:rPr>
              <a:t>Übergänge</a:t>
            </a:r>
          </a:p>
          <a:p>
            <a:pPr marL="0" indent="0">
              <a:buNone/>
            </a:pPr>
            <a:r>
              <a:rPr lang="de-DE" sz="2400" dirty="0"/>
              <a:t>zunächst einmal…</a:t>
            </a:r>
          </a:p>
          <a:p>
            <a:pPr marL="0" indent="0">
              <a:buNone/>
            </a:pPr>
            <a:r>
              <a:rPr lang="de-DE" sz="2400" dirty="0"/>
              <a:t>eng damit verknüpft ist…</a:t>
            </a:r>
          </a:p>
          <a:p>
            <a:pPr marL="0" indent="0">
              <a:buNone/>
            </a:pPr>
            <a:r>
              <a:rPr lang="de-DE" sz="2400" dirty="0"/>
              <a:t>darüber hinaus…</a:t>
            </a:r>
          </a:p>
          <a:p>
            <a:pPr marL="0" indent="0">
              <a:buNone/>
            </a:pPr>
            <a:r>
              <a:rPr lang="de-DE" sz="2400" dirty="0"/>
              <a:t>nicht zu vergessen…</a:t>
            </a:r>
          </a:p>
          <a:p>
            <a:pPr marL="0" indent="0">
              <a:buNone/>
            </a:pPr>
            <a:r>
              <a:rPr lang="de-DE" sz="2400" dirty="0"/>
              <a:t>ein weiterer Punkt…</a:t>
            </a:r>
          </a:p>
          <a:p>
            <a:pPr marL="0" indent="0">
              <a:buNone/>
            </a:pPr>
            <a:r>
              <a:rPr lang="de-DE" sz="2400" dirty="0"/>
              <a:t>des Weiteren…</a:t>
            </a:r>
          </a:p>
        </p:txBody>
      </p:sp>
    </p:spTree>
    <p:extLst>
      <p:ext uri="{BB962C8B-B14F-4D97-AF65-F5344CB8AC3E}">
        <p14:creationId xmlns:p14="http://schemas.microsoft.com/office/powerpoint/2010/main" val="74675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D5380-C2B2-4FAB-8434-B88F7815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/>
              <a:t>5. Schritt - Schluss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9E0A4C-41ED-426F-971F-CD9C5222C0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kurz zusammenfassen</a:t>
            </a:r>
          </a:p>
          <a:p>
            <a:r>
              <a:rPr lang="de-DE" sz="2800" dirty="0"/>
              <a:t>keine neuen Argumente</a:t>
            </a:r>
          </a:p>
          <a:p>
            <a:r>
              <a:rPr lang="de-DE" sz="2800" dirty="0"/>
              <a:t>abschließend deine Meinung formulieren</a:t>
            </a:r>
          </a:p>
          <a:p>
            <a:r>
              <a:rPr lang="de-DE" sz="2800" dirty="0"/>
              <a:t>Ausblick geben</a:t>
            </a:r>
          </a:p>
          <a:p>
            <a:r>
              <a:rPr lang="de-DE" sz="2800" dirty="0"/>
              <a:t>„Ich“ Form erlaubt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926050-AF9E-459B-A218-9BD3C1E37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2" y="1715559"/>
            <a:ext cx="60960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27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D5683-215A-4827-BE34-B3C99C2A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89" y="381180"/>
            <a:ext cx="10131425" cy="1456267"/>
          </a:xfrm>
        </p:spPr>
        <p:txBody>
          <a:bodyPr>
            <a:normAutofit/>
          </a:bodyPr>
          <a:lstStyle/>
          <a:p>
            <a:r>
              <a:rPr lang="de-DE" sz="4800" b="1" dirty="0"/>
              <a:t>6. Schritt - Kontrolle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CA8468-32F4-4B11-A6CE-A97FFA19A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3383" y="1537408"/>
            <a:ext cx="4995334" cy="3649134"/>
          </a:xfrm>
        </p:spPr>
        <p:txBody>
          <a:bodyPr>
            <a:normAutofit/>
          </a:bodyPr>
          <a:lstStyle/>
          <a:p>
            <a:r>
              <a:rPr lang="de-DE" sz="3600" dirty="0"/>
              <a:t>Text korrigieren </a:t>
            </a:r>
          </a:p>
          <a:p>
            <a:r>
              <a:rPr lang="de-DE" sz="3600" dirty="0"/>
              <a:t>Kontrolle</a:t>
            </a:r>
          </a:p>
        </p:txBody>
      </p:sp>
      <p:pic>
        <p:nvPicPr>
          <p:cNvPr id="6" name="Grafik 5" descr="Ein Bild, das Text, Vektorgrafiken, Visitenkarte enthält.&#10;&#10;Automatisch generierte Beschreibung">
            <a:extLst>
              <a:ext uri="{FF2B5EF4-FFF2-40B4-BE49-F238E27FC236}">
                <a16:creationId xmlns:a16="http://schemas.microsoft.com/office/drawing/2014/main" id="{313472A9-F431-4A40-884E-2EC98E6BB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458"/>
            <a:ext cx="12192000" cy="51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97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0719E-CD15-4281-A2CF-F10CD95D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/>
              <a:t>7. Schritt - Freuen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39746B-8652-44A8-8F55-BBAEA380D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79" y="748610"/>
            <a:ext cx="9727947" cy="58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44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5C91B-02DC-4F63-95F1-5763D231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384" y="609599"/>
            <a:ext cx="6282266" cy="1456267"/>
          </a:xfrm>
        </p:spPr>
        <p:txBody>
          <a:bodyPr>
            <a:normAutofit/>
          </a:bodyPr>
          <a:lstStyle/>
          <a:p>
            <a:r>
              <a:rPr lang="de-DE" sz="4800" b="1" dirty="0"/>
              <a:t>Erörterung Was?!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DF4E52-65B6-4B55-85DF-48A1586F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384" y="2142066"/>
            <a:ext cx="6282266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In einem Aufsatz zu einem Thema Stellung nehmen.</a:t>
            </a:r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/>
              <a:t>deine Meinung zu einer Fragestellung äußern</a:t>
            </a:r>
          </a:p>
          <a:p>
            <a:r>
              <a:rPr lang="de-DE" sz="2800" dirty="0"/>
              <a:t>bestimmte Struktur berücksichtigen</a:t>
            </a:r>
          </a:p>
        </p:txBody>
      </p:sp>
      <p:pic>
        <p:nvPicPr>
          <p:cNvPr id="5" name="Grafik 4" descr="Marke Fragezeichen mit einfarbiger Füllung">
            <a:extLst>
              <a:ext uri="{FF2B5EF4-FFF2-40B4-BE49-F238E27FC236}">
                <a16:creationId xmlns:a16="http://schemas.microsoft.com/office/drawing/2014/main" id="{C6913EDC-4A30-4EB9-847C-15EE251C3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" y="1707730"/>
            <a:ext cx="3445714" cy="344571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393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EEDD9-99E2-466B-B4B5-95A32532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390BEEB-E2E6-4193-81AA-31AB11285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37807"/>
            <a:ext cx="10131425" cy="36491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https://pixabay.com/de/illustrations/gehirn-geist-psychologie-idee-2062057/</a:t>
            </a:r>
            <a:endParaRPr lang="de-DE" dirty="0"/>
          </a:p>
          <a:p>
            <a:pPr marL="0" indent="0">
              <a:buNone/>
            </a:pPr>
            <a:r>
              <a:rPr lang="de-DE" dirty="0">
                <a:hlinkClick r:id="rId3"/>
              </a:rPr>
              <a:t>https://pixabay.com/de/illustrations/verkehrszeichen-achtung-vorfahrt-63983/</a:t>
            </a:r>
            <a:endParaRPr lang="de-DE" dirty="0"/>
          </a:p>
          <a:p>
            <a:pPr marL="0" indent="0">
              <a:buNone/>
            </a:pPr>
            <a:r>
              <a:rPr lang="de-DE" dirty="0">
                <a:hlinkClick r:id="rId4"/>
              </a:rPr>
              <a:t>https://pixabay.com/de/illustrations/pro-contra-entscheiden-vergleichen-2057128/</a:t>
            </a:r>
            <a:endParaRPr lang="de-DE" dirty="0"/>
          </a:p>
          <a:p>
            <a:pPr marL="0" indent="0">
              <a:buNone/>
            </a:pPr>
            <a:r>
              <a:rPr lang="de-DE" dirty="0">
                <a:hlinkClick r:id="rId5"/>
              </a:rPr>
              <a:t>https://pixabay.com/de/vectors/zeitung-artikel-zeitschrift-154444/</a:t>
            </a:r>
            <a:endParaRPr lang="de-DE" dirty="0"/>
          </a:p>
          <a:p>
            <a:pPr marL="0" indent="0">
              <a:buNone/>
            </a:pPr>
            <a:r>
              <a:rPr lang="de-DE" dirty="0">
                <a:hlinkClick r:id="rId6"/>
              </a:rPr>
              <a:t>https://pixabay.com/de/vectors/button-ja-nr-rot-gr%C3%BCn-icon-32259/</a:t>
            </a:r>
            <a:endParaRPr lang="de-DE" dirty="0"/>
          </a:p>
          <a:p>
            <a:pPr marL="0" indent="0">
              <a:buNone/>
            </a:pPr>
            <a:r>
              <a:rPr lang="de-DE" dirty="0">
                <a:hlinkClick r:id="rId7"/>
              </a:rPr>
              <a:t>https://pixabay.com/de/vectors/idee-erfindung-erfinder-denken-152213/</a:t>
            </a:r>
            <a:endParaRPr lang="de-DE" dirty="0"/>
          </a:p>
          <a:p>
            <a:pPr marL="0" indent="0">
              <a:buNone/>
            </a:pPr>
            <a:r>
              <a:rPr lang="de-DE" dirty="0">
                <a:hlinkClick r:id="rId8"/>
              </a:rPr>
              <a:t>https://pixabay.com/de/vectors/ende-anmelden-stra%C3%9Fe-beschilderung-44184/</a:t>
            </a:r>
            <a:endParaRPr lang="de-DE" dirty="0"/>
          </a:p>
          <a:p>
            <a:pPr marL="0" indent="0">
              <a:buNone/>
            </a:pPr>
            <a:r>
              <a:rPr lang="de-DE" dirty="0">
                <a:hlinkClick r:id="rId9"/>
              </a:rPr>
              <a:t>https://pixabay.com/de/vectors/kontroll-liste-scheck-denken-sie-an-1266989/</a:t>
            </a:r>
            <a:endParaRPr lang="de-DE" dirty="0"/>
          </a:p>
          <a:p>
            <a:pPr marL="0" indent="0">
              <a:buNone/>
            </a:pPr>
            <a:r>
              <a:rPr lang="de-DE" dirty="0">
                <a:hlinkClick r:id="rId10"/>
              </a:rPr>
              <a:t>https://pixabay.com/de/vectors/m%C3%A4dchen-sprung-silhouette-weiblich-4509872/</a:t>
            </a:r>
            <a:endParaRPr lang="de-DE" dirty="0"/>
          </a:p>
          <a:p>
            <a:pPr marL="0" indent="0">
              <a:buNone/>
            </a:pPr>
            <a:r>
              <a:rPr lang="de-DE" dirty="0">
                <a:hlinkClick r:id="rId11"/>
              </a:rPr>
              <a:t>https://www.youtube.com/watch?v=CWGsVuoBoTA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7702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8AE7B-0A78-4F42-B2A3-E00A2A76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b="1" dirty="0"/>
              <a:t>Erörterungstypen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039055-7EDF-4FE4-8FCE-30C3F9378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3200" dirty="0"/>
          </a:p>
          <a:p>
            <a:r>
              <a:rPr lang="de-DE" sz="3200" dirty="0"/>
              <a:t>Kontroverse Erörterung (Dialektische Erörterung)</a:t>
            </a:r>
          </a:p>
          <a:p>
            <a:r>
              <a:rPr lang="de-DE" sz="3200" dirty="0"/>
              <a:t>Lineare Erörterung</a:t>
            </a:r>
          </a:p>
          <a:p>
            <a:r>
              <a:rPr lang="de-DE" sz="3200" dirty="0"/>
              <a:t>Textgebundene Erörterung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575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EA3E654-BF8F-4C86-9E8C-F85CAC95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800" b="1" dirty="0"/>
              <a:t>Kontroverse Erörterung (Dialektische Erörterung)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4AB334-635B-4F87-92B0-826C9CF19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Beispiel:</a:t>
            </a:r>
          </a:p>
          <a:p>
            <a:pPr marL="0" indent="0" algn="ctr">
              <a:buNone/>
            </a:pPr>
            <a:r>
              <a:rPr lang="de-DE" sz="2400" b="1" dirty="0">
                <a:solidFill>
                  <a:schemeClr val="bg1"/>
                </a:solidFill>
              </a:rPr>
              <a:t>„Sollten Lebensmittelgeschäfte auch Sonntags geöffnet haben?“</a:t>
            </a:r>
          </a:p>
          <a:p>
            <a:pPr lvl="1"/>
            <a:r>
              <a:rPr lang="de-DE" sz="2000" dirty="0"/>
              <a:t>Pro und Contra abwägen</a:t>
            </a:r>
          </a:p>
          <a:p>
            <a:pPr lvl="1"/>
            <a:r>
              <a:rPr lang="de-DE" sz="2000" dirty="0"/>
              <a:t>Frage wird mit Ja- oder Nein beantwortet</a:t>
            </a:r>
          </a:p>
          <a:p>
            <a:pPr marL="457200" lvl="1" indent="0">
              <a:buNone/>
            </a:pPr>
            <a:r>
              <a:rPr lang="de-DE" sz="2400" dirty="0"/>
              <a:t>Ziel:</a:t>
            </a:r>
          </a:p>
          <a:p>
            <a:pPr marL="457200" lvl="1" indent="0">
              <a:buNone/>
            </a:pPr>
            <a:r>
              <a:rPr lang="de-DE" sz="2400" b="1" dirty="0">
                <a:solidFill>
                  <a:schemeClr val="bg1"/>
                </a:solidFill>
              </a:rPr>
              <a:t>Den Leser von seinem Standpunkt überzeugen.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703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B97E6-D67E-4A99-BDF5-7D009FDF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Pro und Contra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C5F8A4-9996-415F-B1E2-BE633A70F9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b="1" u="sng" dirty="0">
                <a:solidFill>
                  <a:srgbClr val="99FF33"/>
                </a:solidFill>
              </a:rPr>
              <a:t>Pro-Argumente</a:t>
            </a:r>
          </a:p>
          <a:p>
            <a:pPr marL="0" indent="0">
              <a:buNone/>
            </a:pPr>
            <a:r>
              <a:rPr lang="de-DE" sz="2800" dirty="0"/>
              <a:t>+Alle Lebensmittel sind täglich erhältlich</a:t>
            </a:r>
          </a:p>
          <a:p>
            <a:pPr marL="0" indent="0">
              <a:buNone/>
            </a:pPr>
            <a:r>
              <a:rPr lang="de-DE" sz="2800" dirty="0"/>
              <a:t>+Menschen die auch am Wochenende arbeiten könnten Sonntags Lebensmittel erwerben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87BC83A-5EAB-4E89-8D72-6584243F95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u="sng" dirty="0">
                <a:solidFill>
                  <a:srgbClr val="FF0000"/>
                </a:solidFill>
              </a:rPr>
              <a:t>Contra-Argumente</a:t>
            </a:r>
          </a:p>
          <a:p>
            <a:pPr>
              <a:buFontTx/>
              <a:buChar char="-"/>
            </a:pPr>
            <a:r>
              <a:rPr lang="de-DE" sz="2800" dirty="0"/>
              <a:t>Viele Menschen die im Supermarkt arbeiten hätten mehr Arbeitsstunden und weniger Freizeit</a:t>
            </a:r>
          </a:p>
          <a:p>
            <a:pPr>
              <a:buFontTx/>
              <a:buChar char="-"/>
            </a:pPr>
            <a:r>
              <a:rPr lang="de-DE" sz="2800" dirty="0"/>
              <a:t>Dadurch weniger Zeit für die Familie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E3C959EE-5019-4D52-9FF5-ED5CCC6BE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77" y="286761"/>
            <a:ext cx="1991016" cy="29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3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3C31829-D306-4B74-8E8D-9E058F55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/>
              <a:t>Lineare Erörterung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409774A-3EFA-4D4F-9805-5E397C72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92" y="1479458"/>
            <a:ext cx="10131425" cy="3649133"/>
          </a:xfrm>
        </p:spPr>
        <p:txBody>
          <a:bodyPr>
            <a:normAutofit/>
          </a:bodyPr>
          <a:lstStyle/>
          <a:p>
            <a:r>
              <a:rPr lang="de-DE" sz="2800" dirty="0"/>
              <a:t>Fragestellung ist oft eine </a:t>
            </a:r>
            <a:r>
              <a:rPr lang="de-DE" sz="2800" dirty="0">
                <a:solidFill>
                  <a:srgbClr val="C00000"/>
                </a:solidFill>
              </a:rPr>
              <a:t>Ergänzungsfrage</a:t>
            </a:r>
            <a:r>
              <a:rPr lang="de-DE" sz="2800" dirty="0"/>
              <a:t> die mit einem </a:t>
            </a:r>
            <a:r>
              <a:rPr lang="de-DE" sz="2800" dirty="0">
                <a:solidFill>
                  <a:srgbClr val="C00000"/>
                </a:solidFill>
              </a:rPr>
              <a:t>W-Wort</a:t>
            </a:r>
            <a:r>
              <a:rPr lang="de-DE" sz="2800" dirty="0"/>
              <a:t> anfängt</a:t>
            </a:r>
          </a:p>
          <a:p>
            <a:pPr lvl="1"/>
            <a:r>
              <a:rPr lang="de-DE" sz="2400" b="1" dirty="0">
                <a:solidFill>
                  <a:srgbClr val="FF0000"/>
                </a:solidFill>
              </a:rPr>
              <a:t>Warum</a:t>
            </a:r>
            <a:r>
              <a:rPr lang="de-DE" sz="2400" dirty="0"/>
              <a:t> sollten Geschäfte am Sonntag geöffnet haben?</a:t>
            </a:r>
          </a:p>
          <a:p>
            <a:r>
              <a:rPr lang="de-DE" sz="2800" dirty="0"/>
              <a:t>Man beschäftigt sich nur mit </a:t>
            </a:r>
            <a:r>
              <a:rPr lang="de-DE" sz="2800" b="1" dirty="0">
                <a:solidFill>
                  <a:srgbClr val="FF0000"/>
                </a:solidFill>
              </a:rPr>
              <a:t>einer </a:t>
            </a:r>
            <a:r>
              <a:rPr lang="de-DE" sz="2800" dirty="0"/>
              <a:t>Position (Pro- oder Contra)</a:t>
            </a:r>
          </a:p>
        </p:txBody>
      </p:sp>
    </p:spTree>
    <p:extLst>
      <p:ext uri="{BB962C8B-B14F-4D97-AF65-F5344CB8AC3E}">
        <p14:creationId xmlns:p14="http://schemas.microsoft.com/office/powerpoint/2010/main" val="501768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8C976-7CC6-4D47-945D-FA8DB3C1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944" y="643463"/>
            <a:ext cx="4348324" cy="1608124"/>
          </a:xfrm>
        </p:spPr>
        <p:txBody>
          <a:bodyPr>
            <a:normAutofit/>
          </a:bodyPr>
          <a:lstStyle/>
          <a:p>
            <a:r>
              <a:rPr lang="de-DE" sz="4400" dirty="0"/>
              <a:t>Textgebundene Erörterung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71DC26-5306-455C-AAC1-9244349B8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" r="4676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E371CD-1D0F-4CAD-B334-672C45BA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Hier nimmt man Stellung zu einem Text den man vorher gelesen hat.</a:t>
            </a:r>
          </a:p>
        </p:txBody>
      </p:sp>
    </p:spTree>
    <p:extLst>
      <p:ext uri="{BB962C8B-B14F-4D97-AF65-F5344CB8AC3E}">
        <p14:creationId xmlns:p14="http://schemas.microsoft.com/office/powerpoint/2010/main" val="245421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9155B9-6320-4AB5-A815-8A2754562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A241366-2B90-42B0-9B5A-D182E07D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927" y="599339"/>
            <a:ext cx="7874277" cy="60149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cap="all" dirty="0" err="1"/>
              <a:t>Kontroverse</a:t>
            </a:r>
            <a:r>
              <a:rPr lang="en-US" sz="4800" b="1" cap="all" dirty="0"/>
              <a:t> </a:t>
            </a:r>
            <a:r>
              <a:rPr lang="en-US" sz="4800" b="1" cap="all" dirty="0" err="1"/>
              <a:t>Erörterung</a:t>
            </a:r>
            <a:r>
              <a:rPr lang="en-US" sz="4400" b="1" cap="all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4541E-F7C7-40FE-9668-9CD8E25707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64" r="46104" b="1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84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C4BD157-F597-48B1-A966-0B91F454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800" b="1" dirty="0"/>
              <a:t>Sieben Schritte zur perfekten Erörterung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3724763-B5D7-4573-A7B5-05CFDC1C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760" y="2623234"/>
            <a:ext cx="3925991" cy="32317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dirty="0"/>
              <a:t>Brainstorming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Ordnung schaffen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Einleitung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Hauptteil</a:t>
            </a:r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7" name="Grafik 6" descr="Kopf mit Zahnrädern mit einfarbiger Füllung">
            <a:extLst>
              <a:ext uri="{FF2B5EF4-FFF2-40B4-BE49-F238E27FC236}">
                <a16:creationId xmlns:a16="http://schemas.microsoft.com/office/drawing/2014/main" id="{61074653-8496-4B13-B103-949280141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5186" y="2414062"/>
            <a:ext cx="613532" cy="613532"/>
          </a:xfrm>
          <a:prstGeom prst="rect">
            <a:avLst/>
          </a:prstGeom>
        </p:spPr>
      </p:pic>
      <p:pic>
        <p:nvPicPr>
          <p:cNvPr id="9" name="Grafik 8" descr="Einstellungen mit einfarbiger Füllung">
            <a:extLst>
              <a:ext uri="{FF2B5EF4-FFF2-40B4-BE49-F238E27FC236}">
                <a16:creationId xmlns:a16="http://schemas.microsoft.com/office/drawing/2014/main" id="{DD849CCB-EB50-435E-9A3C-EF1A5F752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5750" y="3266612"/>
            <a:ext cx="613532" cy="613532"/>
          </a:xfrm>
          <a:prstGeom prst="rect">
            <a:avLst/>
          </a:prstGeom>
        </p:spPr>
      </p:pic>
      <p:pic>
        <p:nvPicPr>
          <p:cNvPr id="11" name="Grafik 10" descr="Fußabdrücke mit einfarbiger Füllung">
            <a:extLst>
              <a:ext uri="{FF2B5EF4-FFF2-40B4-BE49-F238E27FC236}">
                <a16:creationId xmlns:a16="http://schemas.microsoft.com/office/drawing/2014/main" id="{0CBA6C6D-D4BA-4279-85BA-354247653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20223" y="4182026"/>
            <a:ext cx="613532" cy="613532"/>
          </a:xfrm>
          <a:prstGeom prst="rect">
            <a:avLst/>
          </a:prstGeom>
        </p:spPr>
      </p:pic>
      <p:pic>
        <p:nvPicPr>
          <p:cNvPr id="13" name="Grafik 12" descr="Engelsgesicht mit einfarbiger Füllung mit einfarbiger Füllung">
            <a:extLst>
              <a:ext uri="{FF2B5EF4-FFF2-40B4-BE49-F238E27FC236}">
                <a16:creationId xmlns:a16="http://schemas.microsoft.com/office/drawing/2014/main" id="{30D64134-38ED-4F08-83E0-143D19E478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6910" y="3752376"/>
            <a:ext cx="613532" cy="613532"/>
          </a:xfrm>
          <a:prstGeom prst="rect">
            <a:avLst/>
          </a:prstGeom>
        </p:spPr>
      </p:pic>
      <p:pic>
        <p:nvPicPr>
          <p:cNvPr id="15" name="Grafik 14" descr="Lenkrad mit einfarbiger Füllung">
            <a:extLst>
              <a:ext uri="{FF2B5EF4-FFF2-40B4-BE49-F238E27FC236}">
                <a16:creationId xmlns:a16="http://schemas.microsoft.com/office/drawing/2014/main" id="{C5F16E71-1A49-4B87-AA24-4F910FABD2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73676" y="3039781"/>
            <a:ext cx="613532" cy="613532"/>
          </a:xfrm>
          <a:prstGeom prst="rect">
            <a:avLst/>
          </a:prstGeom>
        </p:spPr>
      </p:pic>
      <p:pic>
        <p:nvPicPr>
          <p:cNvPr id="17" name="Grafik 16" descr="Marke 1 mit einfarbiger Füllung">
            <a:extLst>
              <a:ext uri="{FF2B5EF4-FFF2-40B4-BE49-F238E27FC236}">
                <a16:creationId xmlns:a16="http://schemas.microsoft.com/office/drawing/2014/main" id="{FA7B2217-CDF8-4B5E-B4B2-B5A3F9059F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9035" y="2416253"/>
            <a:ext cx="613532" cy="613532"/>
          </a:xfrm>
          <a:prstGeom prst="rect">
            <a:avLst/>
          </a:prstGeom>
        </p:spPr>
      </p:pic>
      <p:pic>
        <p:nvPicPr>
          <p:cNvPr id="19" name="Grafik 18" descr="Abzeichen mit einfarbiger Füllung">
            <a:extLst>
              <a:ext uri="{FF2B5EF4-FFF2-40B4-BE49-F238E27FC236}">
                <a16:creationId xmlns:a16="http://schemas.microsoft.com/office/drawing/2014/main" id="{6CA398E8-5B7F-436F-B21E-1EA7CEE1C0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9035" y="3295161"/>
            <a:ext cx="613532" cy="613532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3274F78E-38CA-4C14-A5A6-1696B16445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9035" y="4168376"/>
            <a:ext cx="613532" cy="613532"/>
          </a:xfrm>
          <a:prstGeom prst="rect">
            <a:avLst/>
          </a:prstGeom>
        </p:spPr>
      </p:pic>
      <p:pic>
        <p:nvPicPr>
          <p:cNvPr id="23" name="Grafik 22" descr="Marke 4 mit einfarbiger Füllung">
            <a:extLst>
              <a:ext uri="{FF2B5EF4-FFF2-40B4-BE49-F238E27FC236}">
                <a16:creationId xmlns:a16="http://schemas.microsoft.com/office/drawing/2014/main" id="{30E96E1D-9228-4042-9A1F-0C207E736AD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9035" y="5041591"/>
            <a:ext cx="613532" cy="613532"/>
          </a:xfrm>
          <a:prstGeom prst="rect">
            <a:avLst/>
          </a:prstGeom>
        </p:spPr>
      </p:pic>
      <p:pic>
        <p:nvPicPr>
          <p:cNvPr id="25" name="Grafik 24" descr="Marke 5 mit einfarbiger Füllung">
            <a:extLst>
              <a:ext uri="{FF2B5EF4-FFF2-40B4-BE49-F238E27FC236}">
                <a16:creationId xmlns:a16="http://schemas.microsoft.com/office/drawing/2014/main" id="{5FC6C544-C5C7-4C6F-B284-126F03AC159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02004" y="2416253"/>
            <a:ext cx="613532" cy="613532"/>
          </a:xfrm>
          <a:prstGeom prst="rect">
            <a:avLst/>
          </a:prstGeom>
        </p:spPr>
      </p:pic>
      <p:pic>
        <p:nvPicPr>
          <p:cNvPr id="27" name="Grafik 26" descr="Marke 6 mit einfarbiger Füllung">
            <a:extLst>
              <a:ext uri="{FF2B5EF4-FFF2-40B4-BE49-F238E27FC236}">
                <a16:creationId xmlns:a16="http://schemas.microsoft.com/office/drawing/2014/main" id="{E1EBF987-AEFF-431B-AD8B-7CEF1070F9B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96780" y="3146331"/>
            <a:ext cx="613532" cy="613532"/>
          </a:xfrm>
          <a:prstGeom prst="rect">
            <a:avLst/>
          </a:prstGeom>
        </p:spPr>
      </p:pic>
      <p:pic>
        <p:nvPicPr>
          <p:cNvPr id="29" name="Grafik 28" descr="Marke 7 mit einfarbiger Füllung">
            <a:extLst>
              <a:ext uri="{FF2B5EF4-FFF2-40B4-BE49-F238E27FC236}">
                <a16:creationId xmlns:a16="http://schemas.microsoft.com/office/drawing/2014/main" id="{B60D6928-5672-4679-8BE9-8F3AE8DF44A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996780" y="3875260"/>
            <a:ext cx="613532" cy="613532"/>
          </a:xfrm>
          <a:prstGeom prst="rect">
            <a:avLst/>
          </a:prstGeom>
        </p:spPr>
      </p:pic>
      <p:pic>
        <p:nvPicPr>
          <p:cNvPr id="31" name="Grafik 30" descr="Neu mit einfarbiger Füllung">
            <a:extLst>
              <a:ext uri="{FF2B5EF4-FFF2-40B4-BE49-F238E27FC236}">
                <a16:creationId xmlns:a16="http://schemas.microsoft.com/office/drawing/2014/main" id="{4BE0C50B-C0E1-442C-859A-6B401849587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366356" y="4938481"/>
            <a:ext cx="613532" cy="613532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FEDA20C7-1529-45AC-AA2E-4FEF7BBDFCEB}"/>
              </a:ext>
            </a:extLst>
          </p:cNvPr>
          <p:cNvSpPr txBox="1"/>
          <p:nvPr/>
        </p:nvSpPr>
        <p:spPr>
          <a:xfrm>
            <a:off x="6785513" y="2453995"/>
            <a:ext cx="40317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200" dirty="0"/>
              <a:t>Schluss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Kontrolle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Freuen </a:t>
            </a:r>
          </a:p>
        </p:txBody>
      </p:sp>
      <p:pic>
        <p:nvPicPr>
          <p:cNvPr id="34" name="Grafik 33" descr="Diplomrolle mit einfarbiger Füllung">
            <a:extLst>
              <a:ext uri="{FF2B5EF4-FFF2-40B4-BE49-F238E27FC236}">
                <a16:creationId xmlns:a16="http://schemas.microsoft.com/office/drawing/2014/main" id="{BCE77F75-6B36-4A39-AFC2-9ED2C1CDB47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162126" y="2314875"/>
            <a:ext cx="763966" cy="7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66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Himme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Himme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mme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Breitbild</PresentationFormat>
  <Paragraphs>112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Himmel</vt:lpstr>
      <vt:lpstr>Die Erörterung</vt:lpstr>
      <vt:lpstr>Erörterung Was?!</vt:lpstr>
      <vt:lpstr>Erörterungstypen</vt:lpstr>
      <vt:lpstr>Kontroverse Erörterung (Dialektische Erörterung)</vt:lpstr>
      <vt:lpstr>Pro und Contra</vt:lpstr>
      <vt:lpstr>Lineare Erörterung</vt:lpstr>
      <vt:lpstr>Textgebundene Erörterung</vt:lpstr>
      <vt:lpstr>Kontroverse Erörterung </vt:lpstr>
      <vt:lpstr>Sieben Schritte zur perfekten Erörterung</vt:lpstr>
      <vt:lpstr>Fragestellung</vt:lpstr>
      <vt:lpstr>1. Schritt - Brainstorming</vt:lpstr>
      <vt:lpstr>2. Schritt – Ordnung Schaffen </vt:lpstr>
      <vt:lpstr>Für Smartphones im Unterricht oder Dagegen?</vt:lpstr>
      <vt:lpstr>3. Schritt - Einleitung</vt:lpstr>
      <vt:lpstr>Wie kann ich mit meinem Einstieg das Interesse Wecken? </vt:lpstr>
      <vt:lpstr>4. Schritt - Hauptteil</vt:lpstr>
      <vt:lpstr>5. Schritt - Schluss</vt:lpstr>
      <vt:lpstr>6. Schritt - Kontrolle</vt:lpstr>
      <vt:lpstr>7. Schritt - Freuen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Erörterung</dc:title>
  <dc:creator>Julia Elisabeth Kuchling</dc:creator>
  <cp:lastModifiedBy>Julia Elisabeth Kuchling</cp:lastModifiedBy>
  <cp:revision>6</cp:revision>
  <dcterms:created xsi:type="dcterms:W3CDTF">2021-01-12T17:26:54Z</dcterms:created>
  <dcterms:modified xsi:type="dcterms:W3CDTF">2021-01-13T07:57:22Z</dcterms:modified>
</cp:coreProperties>
</file>