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7" r:id="rId6"/>
    <p:sldId id="265" r:id="rId7"/>
    <p:sldId id="266" r:id="rId8"/>
    <p:sldId id="264" r:id="rId9"/>
    <p:sldId id="271" r:id="rId10"/>
    <p:sldId id="270" r:id="rId11"/>
    <p:sldId id="27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42452-5C40-4625-A795-FF0EB9F98C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2EC26C-4E35-49A3-BA18-E13BB3473376}">
      <dgm:prSet/>
      <dgm:spPr/>
      <dgm:t>
        <a:bodyPr/>
        <a:lstStyle/>
        <a:p>
          <a:r>
            <a:rPr lang="de-DE" dirty="0"/>
            <a:t>Verschmutzungsgrad</a:t>
          </a:r>
          <a:endParaRPr lang="en-US" dirty="0"/>
        </a:p>
      </dgm:t>
    </dgm:pt>
    <dgm:pt modelId="{93B5C29D-07A3-4EC8-975A-A87ECD53E0F8}" type="parTrans" cxnId="{B969E98C-A153-4E07-895C-D095F107E563}">
      <dgm:prSet/>
      <dgm:spPr/>
      <dgm:t>
        <a:bodyPr/>
        <a:lstStyle/>
        <a:p>
          <a:endParaRPr lang="en-US"/>
        </a:p>
      </dgm:t>
    </dgm:pt>
    <dgm:pt modelId="{706E193C-9C0A-4D0B-9EDC-11C56B513046}" type="sibTrans" cxnId="{B969E98C-A153-4E07-895C-D095F107E563}">
      <dgm:prSet/>
      <dgm:spPr/>
      <dgm:t>
        <a:bodyPr/>
        <a:lstStyle/>
        <a:p>
          <a:endParaRPr lang="en-US"/>
        </a:p>
      </dgm:t>
    </dgm:pt>
    <dgm:pt modelId="{390FB7B8-57C3-4289-BC59-E293F82C3015}">
      <dgm:prSet/>
      <dgm:spPr/>
      <dgm:t>
        <a:bodyPr/>
        <a:lstStyle/>
        <a:p>
          <a:r>
            <a:rPr lang="de-DE" dirty="0"/>
            <a:t>Wasserhärte</a:t>
          </a:r>
          <a:endParaRPr lang="en-US" dirty="0"/>
        </a:p>
      </dgm:t>
    </dgm:pt>
    <dgm:pt modelId="{5EC64264-12F3-4746-9351-B26E90CD6001}" type="parTrans" cxnId="{AEA8BB84-BA8F-45BE-A61C-14C30D21F1B4}">
      <dgm:prSet/>
      <dgm:spPr/>
      <dgm:t>
        <a:bodyPr/>
        <a:lstStyle/>
        <a:p>
          <a:endParaRPr lang="en-US"/>
        </a:p>
      </dgm:t>
    </dgm:pt>
    <dgm:pt modelId="{AAD758AB-1AB4-468F-AA6E-85D4392C3F87}" type="sibTrans" cxnId="{AEA8BB84-BA8F-45BE-A61C-14C30D21F1B4}">
      <dgm:prSet/>
      <dgm:spPr/>
      <dgm:t>
        <a:bodyPr/>
        <a:lstStyle/>
        <a:p>
          <a:endParaRPr lang="en-US"/>
        </a:p>
      </dgm:t>
    </dgm:pt>
    <dgm:pt modelId="{7D51240B-33F9-4989-9590-87076A8267AC}">
      <dgm:prSet/>
      <dgm:spPr/>
      <dgm:t>
        <a:bodyPr/>
        <a:lstStyle/>
        <a:p>
          <a:r>
            <a:rPr lang="de-DE" dirty="0"/>
            <a:t>Füllmenge</a:t>
          </a:r>
          <a:endParaRPr lang="en-US" dirty="0"/>
        </a:p>
      </dgm:t>
    </dgm:pt>
    <dgm:pt modelId="{4593C7CF-5068-46FB-A6A1-7030E6CC8B7D}" type="parTrans" cxnId="{81D2DD7D-2DA0-42A4-B124-EB75D80FA7AC}">
      <dgm:prSet/>
      <dgm:spPr/>
      <dgm:t>
        <a:bodyPr/>
        <a:lstStyle/>
        <a:p>
          <a:endParaRPr lang="en-US"/>
        </a:p>
      </dgm:t>
    </dgm:pt>
    <dgm:pt modelId="{F76A74EE-B1B8-49A1-BD9C-281181CE2443}" type="sibTrans" cxnId="{81D2DD7D-2DA0-42A4-B124-EB75D80FA7AC}">
      <dgm:prSet/>
      <dgm:spPr/>
      <dgm:t>
        <a:bodyPr/>
        <a:lstStyle/>
        <a:p>
          <a:endParaRPr lang="en-US"/>
        </a:p>
      </dgm:t>
    </dgm:pt>
    <dgm:pt modelId="{26DF15DB-481A-49BE-A1EE-88DD2A2F8A95}" type="pres">
      <dgm:prSet presAssocID="{F0242452-5C40-4625-A795-FF0EB9F98C99}" presName="linear" presStyleCnt="0">
        <dgm:presLayoutVars>
          <dgm:dir/>
          <dgm:animLvl val="lvl"/>
          <dgm:resizeHandles val="exact"/>
        </dgm:presLayoutVars>
      </dgm:prSet>
      <dgm:spPr/>
    </dgm:pt>
    <dgm:pt modelId="{9B8CB3B0-7285-4C5B-85A3-83F99F0F18E7}" type="pres">
      <dgm:prSet presAssocID="{362EC26C-4E35-49A3-BA18-E13BB3473376}" presName="parentLin" presStyleCnt="0"/>
      <dgm:spPr/>
    </dgm:pt>
    <dgm:pt modelId="{37BD4BD3-3301-4C47-8F13-7F3069F54121}" type="pres">
      <dgm:prSet presAssocID="{362EC26C-4E35-49A3-BA18-E13BB3473376}" presName="parentLeftMargin" presStyleLbl="node1" presStyleIdx="0" presStyleCnt="3"/>
      <dgm:spPr/>
    </dgm:pt>
    <dgm:pt modelId="{1B9BC840-D5C9-4D70-9F6A-7A1DF35131B7}" type="pres">
      <dgm:prSet presAssocID="{362EC26C-4E35-49A3-BA18-E13BB34733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212713-A1B8-416C-9FF4-AA5D3475EF0F}" type="pres">
      <dgm:prSet presAssocID="{362EC26C-4E35-49A3-BA18-E13BB3473376}" presName="negativeSpace" presStyleCnt="0"/>
      <dgm:spPr/>
    </dgm:pt>
    <dgm:pt modelId="{EEDB6617-2A89-45AA-8BEF-BD781655D7F4}" type="pres">
      <dgm:prSet presAssocID="{362EC26C-4E35-49A3-BA18-E13BB3473376}" presName="childText" presStyleLbl="conFgAcc1" presStyleIdx="0" presStyleCnt="3">
        <dgm:presLayoutVars>
          <dgm:bulletEnabled val="1"/>
        </dgm:presLayoutVars>
      </dgm:prSet>
      <dgm:spPr/>
    </dgm:pt>
    <dgm:pt modelId="{264341D5-0A6F-4F53-B008-4DC6FEFACEC8}" type="pres">
      <dgm:prSet presAssocID="{706E193C-9C0A-4D0B-9EDC-11C56B513046}" presName="spaceBetweenRectangles" presStyleCnt="0"/>
      <dgm:spPr/>
    </dgm:pt>
    <dgm:pt modelId="{A7A8E565-284B-476C-A391-8B2772A67596}" type="pres">
      <dgm:prSet presAssocID="{390FB7B8-57C3-4289-BC59-E293F82C3015}" presName="parentLin" presStyleCnt="0"/>
      <dgm:spPr/>
    </dgm:pt>
    <dgm:pt modelId="{F6CF121D-505C-4D9A-B5F4-2418B85DA111}" type="pres">
      <dgm:prSet presAssocID="{390FB7B8-57C3-4289-BC59-E293F82C3015}" presName="parentLeftMargin" presStyleLbl="node1" presStyleIdx="0" presStyleCnt="3"/>
      <dgm:spPr/>
    </dgm:pt>
    <dgm:pt modelId="{6B405B83-9104-4BF2-82B6-CB131D624155}" type="pres">
      <dgm:prSet presAssocID="{390FB7B8-57C3-4289-BC59-E293F82C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BE9876-4D62-45E1-BA4E-25DFC38A5625}" type="pres">
      <dgm:prSet presAssocID="{390FB7B8-57C3-4289-BC59-E293F82C3015}" presName="negativeSpace" presStyleCnt="0"/>
      <dgm:spPr/>
    </dgm:pt>
    <dgm:pt modelId="{10E00C7A-9EF1-4E17-9A2A-42A855DC2C0B}" type="pres">
      <dgm:prSet presAssocID="{390FB7B8-57C3-4289-BC59-E293F82C3015}" presName="childText" presStyleLbl="conFgAcc1" presStyleIdx="1" presStyleCnt="3">
        <dgm:presLayoutVars>
          <dgm:bulletEnabled val="1"/>
        </dgm:presLayoutVars>
      </dgm:prSet>
      <dgm:spPr/>
    </dgm:pt>
    <dgm:pt modelId="{6AD3A803-8735-48C8-BB10-AE57478C015B}" type="pres">
      <dgm:prSet presAssocID="{AAD758AB-1AB4-468F-AA6E-85D4392C3F87}" presName="spaceBetweenRectangles" presStyleCnt="0"/>
      <dgm:spPr/>
    </dgm:pt>
    <dgm:pt modelId="{90671B6A-0857-40B4-B8D4-FE12394CD7C0}" type="pres">
      <dgm:prSet presAssocID="{7D51240B-33F9-4989-9590-87076A8267AC}" presName="parentLin" presStyleCnt="0"/>
      <dgm:spPr/>
    </dgm:pt>
    <dgm:pt modelId="{0501D649-7054-4506-8482-8EA1100D43FF}" type="pres">
      <dgm:prSet presAssocID="{7D51240B-33F9-4989-9590-87076A8267AC}" presName="parentLeftMargin" presStyleLbl="node1" presStyleIdx="1" presStyleCnt="3"/>
      <dgm:spPr/>
    </dgm:pt>
    <dgm:pt modelId="{3A7D4860-C184-4863-B02F-61A2BEE40B47}" type="pres">
      <dgm:prSet presAssocID="{7D51240B-33F9-4989-9590-87076A8267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E99325-36C1-44F3-832A-B3CA7CE35506}" type="pres">
      <dgm:prSet presAssocID="{7D51240B-33F9-4989-9590-87076A8267AC}" presName="negativeSpace" presStyleCnt="0"/>
      <dgm:spPr/>
    </dgm:pt>
    <dgm:pt modelId="{6DE022E6-B81C-4C46-9191-06663C7599F0}" type="pres">
      <dgm:prSet presAssocID="{7D51240B-33F9-4989-9590-87076A8267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672307-1F8A-48C6-929B-796A4D919CFB}" type="presOf" srcId="{7D51240B-33F9-4989-9590-87076A8267AC}" destId="{3A7D4860-C184-4863-B02F-61A2BEE40B47}" srcOrd="1" destOrd="0" presId="urn:microsoft.com/office/officeart/2005/8/layout/list1"/>
    <dgm:cxn modelId="{EC304D1F-B91B-40C2-866E-8FF2E8E23256}" type="presOf" srcId="{362EC26C-4E35-49A3-BA18-E13BB3473376}" destId="{37BD4BD3-3301-4C47-8F13-7F3069F54121}" srcOrd="0" destOrd="0" presId="urn:microsoft.com/office/officeart/2005/8/layout/list1"/>
    <dgm:cxn modelId="{A723324D-AB57-46E7-B19A-007216997330}" type="presOf" srcId="{390FB7B8-57C3-4289-BC59-E293F82C3015}" destId="{6B405B83-9104-4BF2-82B6-CB131D624155}" srcOrd="1" destOrd="0" presId="urn:microsoft.com/office/officeart/2005/8/layout/list1"/>
    <dgm:cxn modelId="{D8C5E26F-E444-4A91-9B49-CCB9D235BBC7}" type="presOf" srcId="{390FB7B8-57C3-4289-BC59-E293F82C3015}" destId="{F6CF121D-505C-4D9A-B5F4-2418B85DA111}" srcOrd="0" destOrd="0" presId="urn:microsoft.com/office/officeart/2005/8/layout/list1"/>
    <dgm:cxn modelId="{F4B1EC58-EBE9-499D-BC0F-36A1B6491A6D}" type="presOf" srcId="{F0242452-5C40-4625-A795-FF0EB9F98C99}" destId="{26DF15DB-481A-49BE-A1EE-88DD2A2F8A95}" srcOrd="0" destOrd="0" presId="urn:microsoft.com/office/officeart/2005/8/layout/list1"/>
    <dgm:cxn modelId="{81D2DD7D-2DA0-42A4-B124-EB75D80FA7AC}" srcId="{F0242452-5C40-4625-A795-FF0EB9F98C99}" destId="{7D51240B-33F9-4989-9590-87076A8267AC}" srcOrd="2" destOrd="0" parTransId="{4593C7CF-5068-46FB-A6A1-7030E6CC8B7D}" sibTransId="{F76A74EE-B1B8-49A1-BD9C-281181CE2443}"/>
    <dgm:cxn modelId="{AEA8BB84-BA8F-45BE-A61C-14C30D21F1B4}" srcId="{F0242452-5C40-4625-A795-FF0EB9F98C99}" destId="{390FB7B8-57C3-4289-BC59-E293F82C3015}" srcOrd="1" destOrd="0" parTransId="{5EC64264-12F3-4746-9351-B26E90CD6001}" sibTransId="{AAD758AB-1AB4-468F-AA6E-85D4392C3F87}"/>
    <dgm:cxn modelId="{B969E98C-A153-4E07-895C-D095F107E563}" srcId="{F0242452-5C40-4625-A795-FF0EB9F98C99}" destId="{362EC26C-4E35-49A3-BA18-E13BB3473376}" srcOrd="0" destOrd="0" parTransId="{93B5C29D-07A3-4EC8-975A-A87ECD53E0F8}" sibTransId="{706E193C-9C0A-4D0B-9EDC-11C56B513046}"/>
    <dgm:cxn modelId="{ABEC4FC6-CE68-47C3-8688-9E2A04916CB7}" type="presOf" srcId="{362EC26C-4E35-49A3-BA18-E13BB3473376}" destId="{1B9BC840-D5C9-4D70-9F6A-7A1DF35131B7}" srcOrd="1" destOrd="0" presId="urn:microsoft.com/office/officeart/2005/8/layout/list1"/>
    <dgm:cxn modelId="{BD03B1F0-A292-4F3C-9310-180B6EF7B46E}" type="presOf" srcId="{7D51240B-33F9-4989-9590-87076A8267AC}" destId="{0501D649-7054-4506-8482-8EA1100D43FF}" srcOrd="0" destOrd="0" presId="urn:microsoft.com/office/officeart/2005/8/layout/list1"/>
    <dgm:cxn modelId="{484CE44A-0C45-451B-9664-D1B0D5F95F44}" type="presParOf" srcId="{26DF15DB-481A-49BE-A1EE-88DD2A2F8A95}" destId="{9B8CB3B0-7285-4C5B-85A3-83F99F0F18E7}" srcOrd="0" destOrd="0" presId="urn:microsoft.com/office/officeart/2005/8/layout/list1"/>
    <dgm:cxn modelId="{02913875-E7F0-4824-A5F1-21EDD3C7DBAB}" type="presParOf" srcId="{9B8CB3B0-7285-4C5B-85A3-83F99F0F18E7}" destId="{37BD4BD3-3301-4C47-8F13-7F3069F54121}" srcOrd="0" destOrd="0" presId="urn:microsoft.com/office/officeart/2005/8/layout/list1"/>
    <dgm:cxn modelId="{70BD0813-EFBA-4BD2-ADE8-A4D25B40F2B3}" type="presParOf" srcId="{9B8CB3B0-7285-4C5B-85A3-83F99F0F18E7}" destId="{1B9BC840-D5C9-4D70-9F6A-7A1DF35131B7}" srcOrd="1" destOrd="0" presId="urn:microsoft.com/office/officeart/2005/8/layout/list1"/>
    <dgm:cxn modelId="{2D61534E-B231-4F9B-B954-D9093DD86E32}" type="presParOf" srcId="{26DF15DB-481A-49BE-A1EE-88DD2A2F8A95}" destId="{08212713-A1B8-416C-9FF4-AA5D3475EF0F}" srcOrd="1" destOrd="0" presId="urn:microsoft.com/office/officeart/2005/8/layout/list1"/>
    <dgm:cxn modelId="{72E74760-1BDF-45F8-B0CC-1279F346A409}" type="presParOf" srcId="{26DF15DB-481A-49BE-A1EE-88DD2A2F8A95}" destId="{EEDB6617-2A89-45AA-8BEF-BD781655D7F4}" srcOrd="2" destOrd="0" presId="urn:microsoft.com/office/officeart/2005/8/layout/list1"/>
    <dgm:cxn modelId="{A8355BF6-4CE4-42EB-88DA-55D53D62C805}" type="presParOf" srcId="{26DF15DB-481A-49BE-A1EE-88DD2A2F8A95}" destId="{264341D5-0A6F-4F53-B008-4DC6FEFACEC8}" srcOrd="3" destOrd="0" presId="urn:microsoft.com/office/officeart/2005/8/layout/list1"/>
    <dgm:cxn modelId="{CD599993-BCD6-479E-A363-F30069131E51}" type="presParOf" srcId="{26DF15DB-481A-49BE-A1EE-88DD2A2F8A95}" destId="{A7A8E565-284B-476C-A391-8B2772A67596}" srcOrd="4" destOrd="0" presId="urn:microsoft.com/office/officeart/2005/8/layout/list1"/>
    <dgm:cxn modelId="{B5B8AD00-B5F4-416F-B9F7-DA96A7DE9946}" type="presParOf" srcId="{A7A8E565-284B-476C-A391-8B2772A67596}" destId="{F6CF121D-505C-4D9A-B5F4-2418B85DA111}" srcOrd="0" destOrd="0" presId="urn:microsoft.com/office/officeart/2005/8/layout/list1"/>
    <dgm:cxn modelId="{F7191654-A580-4A62-97C4-32BD9EA74DB4}" type="presParOf" srcId="{A7A8E565-284B-476C-A391-8B2772A67596}" destId="{6B405B83-9104-4BF2-82B6-CB131D624155}" srcOrd="1" destOrd="0" presId="urn:microsoft.com/office/officeart/2005/8/layout/list1"/>
    <dgm:cxn modelId="{90560647-744A-4989-8945-D8F7DC55A9B8}" type="presParOf" srcId="{26DF15DB-481A-49BE-A1EE-88DD2A2F8A95}" destId="{A3BE9876-4D62-45E1-BA4E-25DFC38A5625}" srcOrd="5" destOrd="0" presId="urn:microsoft.com/office/officeart/2005/8/layout/list1"/>
    <dgm:cxn modelId="{CDBFB4A3-FC1D-42E8-BF55-E5367A5EF585}" type="presParOf" srcId="{26DF15DB-481A-49BE-A1EE-88DD2A2F8A95}" destId="{10E00C7A-9EF1-4E17-9A2A-42A855DC2C0B}" srcOrd="6" destOrd="0" presId="urn:microsoft.com/office/officeart/2005/8/layout/list1"/>
    <dgm:cxn modelId="{64068905-CE51-451D-867C-BCAA225F8562}" type="presParOf" srcId="{26DF15DB-481A-49BE-A1EE-88DD2A2F8A95}" destId="{6AD3A803-8735-48C8-BB10-AE57478C015B}" srcOrd="7" destOrd="0" presId="urn:microsoft.com/office/officeart/2005/8/layout/list1"/>
    <dgm:cxn modelId="{9A93A4DC-AD7F-4E0F-BA00-AD8F7B68B0D6}" type="presParOf" srcId="{26DF15DB-481A-49BE-A1EE-88DD2A2F8A95}" destId="{90671B6A-0857-40B4-B8D4-FE12394CD7C0}" srcOrd="8" destOrd="0" presId="urn:microsoft.com/office/officeart/2005/8/layout/list1"/>
    <dgm:cxn modelId="{7BFBEB88-161F-4B42-879A-7FD194955607}" type="presParOf" srcId="{90671B6A-0857-40B4-B8D4-FE12394CD7C0}" destId="{0501D649-7054-4506-8482-8EA1100D43FF}" srcOrd="0" destOrd="0" presId="urn:microsoft.com/office/officeart/2005/8/layout/list1"/>
    <dgm:cxn modelId="{68326384-8C2E-4F41-A3F8-CD7817345089}" type="presParOf" srcId="{90671B6A-0857-40B4-B8D4-FE12394CD7C0}" destId="{3A7D4860-C184-4863-B02F-61A2BEE40B47}" srcOrd="1" destOrd="0" presId="urn:microsoft.com/office/officeart/2005/8/layout/list1"/>
    <dgm:cxn modelId="{90CDB5CB-D18F-4279-86C3-408BC1530D5A}" type="presParOf" srcId="{26DF15DB-481A-49BE-A1EE-88DD2A2F8A95}" destId="{76E99325-36C1-44F3-832A-B3CA7CE35506}" srcOrd="9" destOrd="0" presId="urn:microsoft.com/office/officeart/2005/8/layout/list1"/>
    <dgm:cxn modelId="{CB529EAC-B0A0-4987-A4D1-6F8B26F7BB76}" type="presParOf" srcId="{26DF15DB-481A-49BE-A1EE-88DD2A2F8A95}" destId="{6DE022E6-B81C-4C46-9191-06663C7599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6617-2A89-45AA-8BEF-BD781655D7F4}">
      <dsp:nvSpPr>
        <dsp:cNvPr id="0" name=""/>
        <dsp:cNvSpPr/>
      </dsp:nvSpPr>
      <dsp:spPr>
        <a:xfrm>
          <a:off x="0" y="740905"/>
          <a:ext cx="564197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BC840-D5C9-4D70-9F6A-7A1DF35131B7}">
      <dsp:nvSpPr>
        <dsp:cNvPr id="0" name=""/>
        <dsp:cNvSpPr/>
      </dsp:nvSpPr>
      <dsp:spPr>
        <a:xfrm>
          <a:off x="282098" y="239064"/>
          <a:ext cx="3949382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Verschmutzungsgrad</a:t>
          </a:r>
          <a:endParaRPr lang="en-US" sz="3400" kern="1200" dirty="0"/>
        </a:p>
      </dsp:txBody>
      <dsp:txXfrm>
        <a:off x="331094" y="288060"/>
        <a:ext cx="3851390" cy="905688"/>
      </dsp:txXfrm>
    </dsp:sp>
    <dsp:sp modelId="{10E00C7A-9EF1-4E17-9A2A-42A855DC2C0B}">
      <dsp:nvSpPr>
        <dsp:cNvPr id="0" name=""/>
        <dsp:cNvSpPr/>
      </dsp:nvSpPr>
      <dsp:spPr>
        <a:xfrm>
          <a:off x="0" y="2283145"/>
          <a:ext cx="564197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5B83-9104-4BF2-82B6-CB131D624155}">
      <dsp:nvSpPr>
        <dsp:cNvPr id="0" name=""/>
        <dsp:cNvSpPr/>
      </dsp:nvSpPr>
      <dsp:spPr>
        <a:xfrm>
          <a:off x="282098" y="1781305"/>
          <a:ext cx="3949382" cy="100368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Wasserhärte</a:t>
          </a:r>
          <a:endParaRPr lang="en-US" sz="3400" kern="1200" dirty="0"/>
        </a:p>
      </dsp:txBody>
      <dsp:txXfrm>
        <a:off x="331094" y="1830301"/>
        <a:ext cx="3851390" cy="905688"/>
      </dsp:txXfrm>
    </dsp:sp>
    <dsp:sp modelId="{6DE022E6-B81C-4C46-9191-06663C7599F0}">
      <dsp:nvSpPr>
        <dsp:cNvPr id="0" name=""/>
        <dsp:cNvSpPr/>
      </dsp:nvSpPr>
      <dsp:spPr>
        <a:xfrm>
          <a:off x="0" y="3825385"/>
          <a:ext cx="564197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D4860-C184-4863-B02F-61A2BEE40B47}">
      <dsp:nvSpPr>
        <dsp:cNvPr id="0" name=""/>
        <dsp:cNvSpPr/>
      </dsp:nvSpPr>
      <dsp:spPr>
        <a:xfrm>
          <a:off x="282098" y="3323544"/>
          <a:ext cx="3949382" cy="100368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Füllmenge</a:t>
          </a:r>
          <a:endParaRPr lang="en-US" sz="3400" kern="1200" dirty="0"/>
        </a:p>
      </dsp:txBody>
      <dsp:txXfrm>
        <a:off x="331094" y="3372540"/>
        <a:ext cx="3851390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A4965-8897-4F68-853A-83534F1289FC}" type="datetimeFigureOut">
              <a:rPr lang="de-AT" smtClean="0"/>
              <a:t>15.12.2020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ED2D-30E6-45AD-A464-66EBC5C0ED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443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91F762-E4AE-434E-AD57-113CCE72F2A6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1BA7-C225-4BEB-81E7-295B0D117030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08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F888-D521-4F84-A826-630426EC14C9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0CC3-7AFD-46B3-88D0-6149F33D6A1C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2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B5C-587A-48EC-A750-1B305482E42B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EBB1-1942-4B73-BA31-E129AEEE07A9}" type="datetime1">
              <a:rPr lang="de-AT" smtClean="0"/>
              <a:t>15.12.2020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777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DF12-1114-465F-A79A-5A21112D3358}" type="datetime1">
              <a:rPr lang="de-AT" smtClean="0"/>
              <a:t>15.12.2020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84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6625-971A-4B06-98BA-5A46623A4019}" type="datetime1">
              <a:rPr lang="de-AT" smtClean="0"/>
              <a:t>15.12.2020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379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EF55-7FFB-4611-83A6-989C5880FA65}" type="datetime1">
              <a:rPr lang="de-AT" smtClean="0"/>
              <a:t>15.12.2020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56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FC43-3BEF-4B59-9FBC-30385A86AE86}" type="datetime1">
              <a:rPr lang="de-AT" smtClean="0"/>
              <a:t>15.12.2020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590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82B3-1DDD-43C3-81B6-046F1598B261}" type="datetime1">
              <a:rPr lang="de-AT" smtClean="0"/>
              <a:t>15.12.2020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1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E7109B-3008-467A-8A6E-45154D9A3F3A}" type="datetime1">
              <a:rPr lang="de-AT" smtClean="0"/>
              <a:t>15.12.2020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de-AT"/>
              <a:t>Obmann Elisabeth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288B3C-86AD-42D8-AE5C-A4BE1573E3DB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tXetAsE64g" TargetMode="External"/><Relationship Id="rId5" Type="http://schemas.openxmlformats.org/officeDocument/2006/relationships/image" Target="../media/image34.svg"/><Relationship Id="rId10" Type="http://schemas.openxmlformats.org/officeDocument/2006/relationships/image" Target="../media/image38.sv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42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AEB467-9D2B-4D6D-99C1-EE6E98194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b">
            <a:normAutofit/>
          </a:bodyPr>
          <a:lstStyle/>
          <a:p>
            <a:r>
              <a:rPr lang="de-AT" sz="4400">
                <a:solidFill>
                  <a:srgbClr val="FFFFFF"/>
                </a:solidFill>
              </a:rPr>
              <a:t>Wäschepflege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4">
            <a:extLst>
              <a:ext uri="{FF2B5EF4-FFF2-40B4-BE49-F238E27FC236}">
                <a16:creationId xmlns:a16="http://schemas.microsoft.com/office/drawing/2014/main" id="{4EA520DD-74B4-44EF-8143-4C03508B9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6">
            <a:extLst>
              <a:ext uri="{FF2B5EF4-FFF2-40B4-BE49-F238E27FC236}">
                <a16:creationId xmlns:a16="http://schemas.microsoft.com/office/drawing/2014/main" id="{97DB100C-516D-48E2-ACD7-DB375B374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47DBF-C74A-405A-81C3-F1BB7161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de-DE" sz="4800" dirty="0"/>
              <a:t>Waschmittel</a:t>
            </a:r>
            <a:endParaRPr lang="de-AT" sz="4800" dirty="0"/>
          </a:p>
        </p:txBody>
      </p:sp>
      <p:pic>
        <p:nvPicPr>
          <p:cNvPr id="10" name="Grafik 9" descr="Kind mit Ballon Silhouette">
            <a:extLst>
              <a:ext uri="{FF2B5EF4-FFF2-40B4-BE49-F238E27FC236}">
                <a16:creationId xmlns:a16="http://schemas.microsoft.com/office/drawing/2014/main" id="{411F6877-75AF-4684-BCE7-4BA998A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99" y="445860"/>
            <a:ext cx="2528238" cy="2528238"/>
          </a:xfrm>
          <a:prstGeom prst="rect">
            <a:avLst/>
          </a:prstGeom>
        </p:spPr>
      </p:pic>
      <p:sp>
        <p:nvSpPr>
          <p:cNvPr id="35" name="Rectangle 18">
            <a:extLst>
              <a:ext uri="{FF2B5EF4-FFF2-40B4-BE49-F238E27FC236}">
                <a16:creationId xmlns:a16="http://schemas.microsoft.com/office/drawing/2014/main" id="{DBF06913-1B8B-4F25-8204-BA9EEDF90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62770" y="0"/>
            <a:ext cx="2164702" cy="342591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C051B963-7081-4FBB-8A0E-0259DEC5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4476" y="332370"/>
            <a:ext cx="1658726" cy="2858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Handwäsche mit einfarbiger Füllung">
            <a:extLst>
              <a:ext uri="{FF2B5EF4-FFF2-40B4-BE49-F238E27FC236}">
                <a16:creationId xmlns:a16="http://schemas.microsoft.com/office/drawing/2014/main" id="{102CED43-ABD6-458B-9AB4-505319947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343" y="1086068"/>
            <a:ext cx="1345789" cy="1345789"/>
          </a:xfrm>
          <a:prstGeom prst="rect">
            <a:avLst/>
          </a:prstGeom>
        </p:spPr>
      </p:pic>
      <p:cxnSp>
        <p:nvCxnSpPr>
          <p:cNvPr id="37" name="Straight Connector 22">
            <a:extLst>
              <a:ext uri="{FF2B5EF4-FFF2-40B4-BE49-F238E27FC236}">
                <a16:creationId xmlns:a16="http://schemas.microsoft.com/office/drawing/2014/main" id="{7CA8F850-1B2E-40D5-B23C-9484C65E5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4">
            <a:extLst>
              <a:ext uri="{FF2B5EF4-FFF2-40B4-BE49-F238E27FC236}">
                <a16:creationId xmlns:a16="http://schemas.microsoft.com/office/drawing/2014/main" id="{56187820-A53F-4DB5-AE8A-69B737B72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5915"/>
            <a:ext cx="3262770" cy="34320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620127-8EE6-4817-A3EB-D3AE3763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/>
          </a:bodyPr>
          <a:lstStyle/>
          <a:p>
            <a:r>
              <a:rPr lang="de-DE" sz="3200" dirty="0"/>
              <a:t>Pulver</a:t>
            </a:r>
          </a:p>
          <a:p>
            <a:r>
              <a:rPr lang="de-DE" sz="3200" dirty="0"/>
              <a:t>Tabs</a:t>
            </a:r>
          </a:p>
          <a:p>
            <a:r>
              <a:rPr lang="de-DE" sz="3200" dirty="0" err="1"/>
              <a:t>Pods</a:t>
            </a:r>
            <a:r>
              <a:rPr lang="de-DE" sz="3200" dirty="0"/>
              <a:t> </a:t>
            </a:r>
          </a:p>
          <a:p>
            <a:r>
              <a:rPr lang="de-DE" sz="3200" dirty="0"/>
              <a:t>Flüssig/Gel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>
                <a:hlinkClick r:id="rId6"/>
              </a:rPr>
              <a:t>https://www.youtube.com/watch?v=8tXetAsE64g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D02ACF59-4BCE-4E49-8086-60AFAAC33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099" y="3790950"/>
            <a:ext cx="2591964" cy="2678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Seife Silhouette">
            <a:extLst>
              <a:ext uri="{FF2B5EF4-FFF2-40B4-BE49-F238E27FC236}">
                <a16:creationId xmlns:a16="http://schemas.microsoft.com/office/drawing/2014/main" id="{79F9E08A-2502-4C93-A734-4252B4383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682" y="4153437"/>
            <a:ext cx="1957648" cy="195764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6C5AF5-A3E8-4DB4-85FF-AA7D778A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Obmann Elisabeth</a:t>
            </a:r>
          </a:p>
        </p:txBody>
      </p:sp>
      <p:pic>
        <p:nvPicPr>
          <p:cNvPr id="8" name="Grafik 7" descr="Becherglas mit einfarbiger Füllung">
            <a:extLst>
              <a:ext uri="{FF2B5EF4-FFF2-40B4-BE49-F238E27FC236}">
                <a16:creationId xmlns:a16="http://schemas.microsoft.com/office/drawing/2014/main" id="{1238261F-157D-4329-A49F-397E65102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4502" y="4187691"/>
            <a:ext cx="1842969" cy="18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6B17F5-DBBD-4A62-99FA-977004C9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643467"/>
            <a:ext cx="4403324" cy="5571066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Wovon hängt die Waschmittelmenge ab?</a:t>
            </a:r>
            <a:endParaRPr lang="de-AT" sz="4000" dirty="0">
              <a:solidFill>
                <a:srgbClr val="FFFFFF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AE44A4-3E47-4659-B5B0-11B570BF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Obmann Elisabeth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2B4CCEEE-6A67-4184-A01C-1995E09E5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0600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Verschmutzte Kleidung mit einfarbiger Füllung">
            <a:extLst>
              <a:ext uri="{FF2B5EF4-FFF2-40B4-BE49-F238E27FC236}">
                <a16:creationId xmlns:a16="http://schemas.microsoft.com/office/drawing/2014/main" id="{0B37E683-67AF-4432-8C63-B01379FFF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7191" y="1640149"/>
            <a:ext cx="914400" cy="914400"/>
          </a:xfrm>
          <a:prstGeom prst="rect">
            <a:avLst/>
          </a:prstGeom>
        </p:spPr>
      </p:pic>
      <p:pic>
        <p:nvPicPr>
          <p:cNvPr id="9" name="Grafik 8" descr="Tropfender Wasserhahn Silhouette">
            <a:extLst>
              <a:ext uri="{FF2B5EF4-FFF2-40B4-BE49-F238E27FC236}">
                <a16:creationId xmlns:a16="http://schemas.microsoft.com/office/drawing/2014/main" id="{0BCD57DD-2E6E-4A3E-8BA7-B25066968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31450" y="3240610"/>
            <a:ext cx="914400" cy="914400"/>
          </a:xfrm>
          <a:prstGeom prst="rect">
            <a:avLst/>
          </a:prstGeom>
        </p:spPr>
      </p:pic>
      <p:pic>
        <p:nvPicPr>
          <p:cNvPr id="12" name="Grafik 11" descr="Waschmaschine Silhouette">
            <a:extLst>
              <a:ext uri="{FF2B5EF4-FFF2-40B4-BE49-F238E27FC236}">
                <a16:creationId xmlns:a16="http://schemas.microsoft.com/office/drawing/2014/main" id="{CE51678E-065E-42DA-A9B4-ACF1C721EE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31450" y="4750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4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45" name="Straight Connector 7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Rectangle 76">
            <a:extLst>
              <a:ext uri="{FF2B5EF4-FFF2-40B4-BE49-F238E27FC236}">
                <a16:creationId xmlns:a16="http://schemas.microsoft.com/office/drawing/2014/main" id="{19A3FD3A-4B27-4028-BA57-0810F205B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Rectangle 78">
            <a:extLst>
              <a:ext uri="{FF2B5EF4-FFF2-40B4-BE49-F238E27FC236}">
                <a16:creationId xmlns:a16="http://schemas.microsoft.com/office/drawing/2014/main" id="{60461F8B-A17E-4AE4-92BC-BA2E49E1A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527A21-5EDF-4471-8C04-F8149F45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1°dH – </a:t>
            </a:r>
            <a:r>
              <a:rPr lang="de-AT" sz="4400" spc="200" dirty="0">
                <a:solidFill>
                  <a:srgbClr val="FFFFFF"/>
                </a:solidFill>
              </a:rPr>
              <a:t>deutscher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de-AT" sz="4400" spc="200" dirty="0">
                <a:solidFill>
                  <a:srgbClr val="FFFFFF"/>
                </a:solidFill>
              </a:rPr>
              <a:t>Härtegrad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39E224-6325-4E1C-AB58-9AB39751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" y="3849539"/>
            <a:ext cx="3948150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1g </a:t>
            </a:r>
            <a:r>
              <a:rPr lang="de-AT" sz="2800" dirty="0">
                <a:solidFill>
                  <a:srgbClr val="FFFFFF"/>
                </a:solidFill>
              </a:rPr>
              <a:t>Kalk</a:t>
            </a:r>
            <a:r>
              <a:rPr lang="en-US" sz="2800" dirty="0">
                <a:solidFill>
                  <a:srgbClr val="FFFFFF"/>
                </a:solidFill>
              </a:rPr>
              <a:t> in 100l Wasser</a:t>
            </a:r>
          </a:p>
        </p:txBody>
      </p:sp>
      <p:cxnSp>
        <p:nvCxnSpPr>
          <p:cNvPr id="10248" name="Straight Connector 80">
            <a:extLst>
              <a:ext uri="{FF2B5EF4-FFF2-40B4-BE49-F238E27FC236}">
                <a16:creationId xmlns:a16="http://schemas.microsoft.com/office/drawing/2014/main" id="{5E450F13-FCAB-474F-93BB-70469013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EC47614-411B-4025-B27C-201B4423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57" y="1724907"/>
            <a:ext cx="3659111" cy="3403824"/>
          </a:xfrm>
          <a:prstGeom prst="rect">
            <a:avLst/>
          </a:prstGeom>
        </p:spPr>
      </p:pic>
      <p:cxnSp>
        <p:nvCxnSpPr>
          <p:cNvPr id="10249" name="Straight Connector 82">
            <a:extLst>
              <a:ext uri="{FF2B5EF4-FFF2-40B4-BE49-F238E27FC236}">
                <a16:creationId xmlns:a16="http://schemas.microsoft.com/office/drawing/2014/main" id="{00E7859C-56C8-49DC-ABF5-6C538427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Bildergebnis für dH° bestimmung">
            <a:extLst>
              <a:ext uri="{FF2B5EF4-FFF2-40B4-BE49-F238E27FC236}">
                <a16:creationId xmlns:a16="http://schemas.microsoft.com/office/drawing/2014/main" id="{4CD30D7B-2126-4ED0-9468-2C9BE66F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4001" y="1604619"/>
            <a:ext cx="3644400" cy="3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C3D5FA-1844-412B-BE83-5D7FE8BE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Obmann Elisabeth</a:t>
            </a:r>
          </a:p>
        </p:txBody>
      </p:sp>
    </p:spTree>
    <p:extLst>
      <p:ext uri="{BB962C8B-B14F-4D97-AF65-F5344CB8AC3E}">
        <p14:creationId xmlns:p14="http://schemas.microsoft.com/office/powerpoint/2010/main" val="225531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4CBCA33-F191-4BEF-9939-89A0699989FB}"/>
              </a:ext>
            </a:extLst>
          </p:cNvPr>
          <p:cNvGrpSpPr/>
          <p:nvPr/>
        </p:nvGrpSpPr>
        <p:grpSpPr>
          <a:xfrm>
            <a:off x="4766663" y="157967"/>
            <a:ext cx="3896140" cy="2907369"/>
            <a:chOff x="3940372" y="1027266"/>
            <a:chExt cx="3896140" cy="2907369"/>
          </a:xfrm>
        </p:grpSpPr>
        <p:pic>
          <p:nvPicPr>
            <p:cNvPr id="2061" name="Picture 13" descr="Waschsymbol 30 °C Pflegeleicht">
              <a:extLst>
                <a:ext uri="{FF2B5EF4-FFF2-40B4-BE49-F238E27FC236}">
                  <a16:creationId xmlns:a16="http://schemas.microsoft.com/office/drawing/2014/main" id="{CA8D5EAF-5CD9-488D-A156-41CF9ABF9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623" y="1027266"/>
              <a:ext cx="2384149" cy="2384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1A1D26-E989-4B3A-8DDA-9FCA6BD51E5C}"/>
                </a:ext>
              </a:extLst>
            </p:cNvPr>
            <p:cNvSpPr txBox="1"/>
            <p:nvPr/>
          </p:nvSpPr>
          <p:spPr>
            <a:xfrm>
              <a:off x="3940372" y="3411415"/>
              <a:ext cx="3896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2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pflegeleichte Textilien</a:t>
              </a:r>
              <a:endParaRPr lang="de-AT" sz="2800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D068F6C-B2BE-49FC-9A97-C0814F532FEA}"/>
              </a:ext>
            </a:extLst>
          </p:cNvPr>
          <p:cNvGrpSpPr/>
          <p:nvPr/>
        </p:nvGrpSpPr>
        <p:grpSpPr>
          <a:xfrm>
            <a:off x="1629338" y="2863148"/>
            <a:ext cx="3896140" cy="3781493"/>
            <a:chOff x="92367" y="1269845"/>
            <a:chExt cx="3896140" cy="3781493"/>
          </a:xfrm>
        </p:grpSpPr>
        <p:pic>
          <p:nvPicPr>
            <p:cNvPr id="2063" name="Picture 15" descr="Waschsymbol 30 °C Buntwäsche">
              <a:extLst>
                <a:ext uri="{FF2B5EF4-FFF2-40B4-BE49-F238E27FC236}">
                  <a16:creationId xmlns:a16="http://schemas.microsoft.com/office/drawing/2014/main" id="{22E77BD8-ABB8-4821-AB73-18B2A9F96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37" y="1269845"/>
              <a:ext cx="2383200" cy="238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19F64F7-B830-42F1-A0B3-AAAFB7810413}"/>
                </a:ext>
              </a:extLst>
            </p:cNvPr>
            <p:cNvSpPr txBox="1"/>
            <p:nvPr/>
          </p:nvSpPr>
          <p:spPr>
            <a:xfrm>
              <a:off x="92367" y="3389345"/>
              <a:ext cx="389614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Gängige Temperaturen sind 95°C, 60°C, 40°C und 30°C.</a:t>
              </a:r>
            </a:p>
            <a:p>
              <a:endParaRPr lang="de-AT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0599336-874D-434B-863D-6F800AD41FFC}"/>
              </a:ext>
            </a:extLst>
          </p:cNvPr>
          <p:cNvGrpSpPr/>
          <p:nvPr/>
        </p:nvGrpSpPr>
        <p:grpSpPr>
          <a:xfrm>
            <a:off x="7422994" y="2863148"/>
            <a:ext cx="4263122" cy="3262731"/>
            <a:chOff x="7836511" y="1006144"/>
            <a:chExt cx="4263122" cy="3262731"/>
          </a:xfrm>
        </p:grpSpPr>
        <p:pic>
          <p:nvPicPr>
            <p:cNvPr id="2065" name="Picture 17" descr="Waschsymbol 30 °C Feinwäsche oder Wollwäsche">
              <a:extLst>
                <a:ext uri="{FF2B5EF4-FFF2-40B4-BE49-F238E27FC236}">
                  <a16:creationId xmlns:a16="http://schemas.microsoft.com/office/drawing/2014/main" id="{A56011D2-1FDC-490E-BCCF-6DBD4CF9A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082" y="1006144"/>
              <a:ext cx="2383200" cy="238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705CBB7-1464-4A25-B38D-54AF40738B47}"/>
                </a:ext>
              </a:extLst>
            </p:cNvPr>
            <p:cNvSpPr txBox="1"/>
            <p:nvPr/>
          </p:nvSpPr>
          <p:spPr>
            <a:xfrm>
              <a:off x="7836511" y="3468656"/>
              <a:ext cx="426312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2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Feinwäsche/Wollwäsche </a:t>
              </a:r>
            </a:p>
            <a:p>
              <a:endParaRPr lang="de-AT" dirty="0"/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364924-95D9-4B3F-BFD6-7F65186A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2680" y="6462078"/>
            <a:ext cx="7619999" cy="365125"/>
          </a:xfrm>
        </p:spPr>
        <p:txBody>
          <a:bodyPr/>
          <a:lstStyle/>
          <a:p>
            <a:r>
              <a:rPr lang="de-AT" dirty="0"/>
              <a:t>Obmann Elisabeth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1C2733-ADF3-479D-BF42-0ACD8E042517}"/>
              </a:ext>
            </a:extLst>
          </p:cNvPr>
          <p:cNvSpPr txBox="1"/>
          <p:nvPr/>
        </p:nvSpPr>
        <p:spPr>
          <a:xfrm>
            <a:off x="1841368" y="710268"/>
            <a:ext cx="313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accent2">
                    <a:lumMod val="75000"/>
                  </a:schemeClr>
                </a:solidFill>
              </a:rPr>
              <a:t>WASCHEN</a:t>
            </a:r>
          </a:p>
        </p:txBody>
      </p:sp>
    </p:spTree>
    <p:extLst>
      <p:ext uri="{BB962C8B-B14F-4D97-AF65-F5344CB8AC3E}">
        <p14:creationId xmlns:p14="http://schemas.microsoft.com/office/powerpoint/2010/main" val="357217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schsymbol Nicht waschen">
            <a:extLst>
              <a:ext uri="{FF2B5EF4-FFF2-40B4-BE49-F238E27FC236}">
                <a16:creationId xmlns:a16="http://schemas.microsoft.com/office/drawing/2014/main" id="{2D196EC1-9CB0-4E57-B86A-D9C2BCE1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23" y="1353136"/>
            <a:ext cx="2383200" cy="23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schsymbol Handwäsche">
            <a:extLst>
              <a:ext uri="{FF2B5EF4-FFF2-40B4-BE49-F238E27FC236}">
                <a16:creationId xmlns:a16="http://schemas.microsoft.com/office/drawing/2014/main" id="{247A43FF-33D7-4D05-A3B1-7ECF36DB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17" y="1353136"/>
            <a:ext cx="2383200" cy="23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96C42E9-8C1A-4314-86DF-0CF5CB01A7D1}"/>
              </a:ext>
            </a:extLst>
          </p:cNvPr>
          <p:cNvSpPr txBox="1"/>
          <p:nvPr/>
        </p:nvSpPr>
        <p:spPr>
          <a:xfrm>
            <a:off x="2363372" y="3550805"/>
            <a:ext cx="3488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800" dirty="0">
                <a:latin typeface="Arial" panose="020B0604020202020204" pitchFamily="34" charset="0"/>
              </a:rPr>
              <a:t>Handwäsche</a:t>
            </a:r>
          </a:p>
          <a:p>
            <a:pPr algn="ctr"/>
            <a:r>
              <a:rPr lang="de-DE" altLang="de-DE" sz="2800" dirty="0">
                <a:latin typeface="Arial" panose="020B0604020202020204" pitchFamily="34" charset="0"/>
              </a:rPr>
              <a:t>Nicht reiben, nicht zerren, nicht auswringen!</a:t>
            </a:r>
            <a:endParaRPr lang="de-AT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ED014A-6A72-41EF-8624-5366EB4261E6}"/>
              </a:ext>
            </a:extLst>
          </p:cNvPr>
          <p:cNvSpPr txBox="1"/>
          <p:nvPr/>
        </p:nvSpPr>
        <p:spPr>
          <a:xfrm>
            <a:off x="7420149" y="3550805"/>
            <a:ext cx="28359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800" dirty="0">
                <a:latin typeface="Arial" panose="020B0604020202020204" pitchFamily="34" charset="0"/>
              </a:rPr>
              <a:t>Nicht waschen!</a:t>
            </a:r>
            <a:endParaRPr lang="de-AT" sz="2800" dirty="0"/>
          </a:p>
          <a:p>
            <a:endParaRPr lang="de-AT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87F7AA-AD11-492A-AFDC-3411A090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</p:spTree>
    <p:extLst>
      <p:ext uri="{BB962C8B-B14F-4D97-AF65-F5344CB8AC3E}">
        <p14:creationId xmlns:p14="http://schemas.microsoft.com/office/powerpoint/2010/main" val="222056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CEB167DB-A447-4D95-A8AD-75B0941A9FDB}"/>
              </a:ext>
            </a:extLst>
          </p:cNvPr>
          <p:cNvSpPr txBox="1"/>
          <p:nvPr/>
        </p:nvSpPr>
        <p:spPr>
          <a:xfrm>
            <a:off x="1841368" y="710268"/>
            <a:ext cx="313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accent2">
                    <a:lumMod val="75000"/>
                  </a:schemeClr>
                </a:solidFill>
              </a:rPr>
              <a:t>TROCKNEN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24F80C0-2818-429D-863D-B47A2C4546E4}"/>
              </a:ext>
            </a:extLst>
          </p:cNvPr>
          <p:cNvGrpSpPr/>
          <p:nvPr/>
        </p:nvGrpSpPr>
        <p:grpSpPr>
          <a:xfrm>
            <a:off x="1551055" y="2377951"/>
            <a:ext cx="2263031" cy="3135332"/>
            <a:chOff x="1338354" y="1529444"/>
            <a:chExt cx="2263031" cy="313533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72AAE27-A8FD-440C-9726-91004E3F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2120" y="1529444"/>
              <a:ext cx="2095500" cy="218122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21431CA-10A8-42AA-939B-A58F0F06F196}"/>
                </a:ext>
              </a:extLst>
            </p:cNvPr>
            <p:cNvSpPr txBox="1"/>
            <p:nvPr/>
          </p:nvSpPr>
          <p:spPr>
            <a:xfrm>
              <a:off x="1338354" y="3710669"/>
              <a:ext cx="2263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schonende Trocknung</a:t>
              </a:r>
              <a:endParaRPr lang="de-AT" sz="28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EF6521C-42DE-43B3-9941-45BC2DEB0D52}"/>
              </a:ext>
            </a:extLst>
          </p:cNvPr>
          <p:cNvGrpSpPr/>
          <p:nvPr/>
        </p:nvGrpSpPr>
        <p:grpSpPr>
          <a:xfrm>
            <a:off x="5067300" y="2521063"/>
            <a:ext cx="2063599" cy="2878157"/>
            <a:chOff x="4980915" y="3345864"/>
            <a:chExt cx="2063599" cy="287815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9D84F8F-BA13-4E57-AD92-7D8FE2CDF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0915" y="3345864"/>
              <a:ext cx="2057400" cy="1924050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3D9E2E9-B20A-436C-8E2A-D37EBA6087AF}"/>
                </a:ext>
              </a:extLst>
            </p:cNvPr>
            <p:cNvSpPr txBox="1"/>
            <p:nvPr/>
          </p:nvSpPr>
          <p:spPr>
            <a:xfrm>
              <a:off x="4987115" y="5269914"/>
              <a:ext cx="2057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normale Trocknung</a:t>
              </a:r>
              <a:endParaRPr lang="de-AT" sz="28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7542DF3-3084-4AB7-9C79-34DC5D987F14}"/>
              </a:ext>
            </a:extLst>
          </p:cNvPr>
          <p:cNvGrpSpPr/>
          <p:nvPr/>
        </p:nvGrpSpPr>
        <p:grpSpPr>
          <a:xfrm>
            <a:off x="8021051" y="2521063"/>
            <a:ext cx="3056584" cy="3044050"/>
            <a:chOff x="7428778" y="1672793"/>
            <a:chExt cx="3056584" cy="304405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EFC4EE4-0EE6-497B-AFC0-387D9E0C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9406" y="1672793"/>
              <a:ext cx="2124075" cy="2066925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DB6F99B-C929-4A55-9CFE-25F285E81A8A}"/>
                </a:ext>
              </a:extLst>
            </p:cNvPr>
            <p:cNvSpPr txBox="1"/>
            <p:nvPr/>
          </p:nvSpPr>
          <p:spPr>
            <a:xfrm>
              <a:off x="7428778" y="3762736"/>
              <a:ext cx="3056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/>
                <a:t>nicht in den Wäschetrockner</a:t>
              </a:r>
              <a:endParaRPr lang="de-AT" sz="2800" dirty="0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9B628E-E872-4713-8747-D498D597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69A2D7-46DF-4536-8B68-5B7B8C7AE380}"/>
              </a:ext>
            </a:extLst>
          </p:cNvPr>
          <p:cNvGrpSpPr/>
          <p:nvPr/>
        </p:nvGrpSpPr>
        <p:grpSpPr>
          <a:xfrm>
            <a:off x="4798226" y="585364"/>
            <a:ext cx="3946170" cy="1415046"/>
            <a:chOff x="5000009" y="43734"/>
            <a:chExt cx="5702068" cy="2191982"/>
          </a:xfrm>
        </p:grpSpPr>
        <p:pic>
          <p:nvPicPr>
            <p:cNvPr id="5" name="Grafik 4" descr="Frische Wäsche mit einfarbiger Füllung">
              <a:extLst>
                <a:ext uri="{FF2B5EF4-FFF2-40B4-BE49-F238E27FC236}">
                  <a16:creationId xmlns:a16="http://schemas.microsoft.com/office/drawing/2014/main" id="{FF3B97DC-29A4-4509-A376-AA25BE36D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0330" y="162419"/>
              <a:ext cx="1681426" cy="1793574"/>
            </a:xfrm>
            <a:prstGeom prst="rect">
              <a:avLst/>
            </a:prstGeom>
          </p:spPr>
        </p:pic>
        <p:pic>
          <p:nvPicPr>
            <p:cNvPr id="18" name="Grafik 17" descr="Frische Wäsche mit einfarbiger Füllung">
              <a:extLst>
                <a:ext uri="{FF2B5EF4-FFF2-40B4-BE49-F238E27FC236}">
                  <a16:creationId xmlns:a16="http://schemas.microsoft.com/office/drawing/2014/main" id="{48ED6B08-4910-4E69-BB71-6C8BE690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10095" y="43734"/>
              <a:ext cx="2191982" cy="2191982"/>
            </a:xfrm>
            <a:prstGeom prst="rect">
              <a:avLst/>
            </a:prstGeom>
          </p:spPr>
        </p:pic>
        <p:pic>
          <p:nvPicPr>
            <p:cNvPr id="19" name="Grafik 18" descr="Frische Wäsche mit einfarbiger Füllung">
              <a:extLst>
                <a:ext uri="{FF2B5EF4-FFF2-40B4-BE49-F238E27FC236}">
                  <a16:creationId xmlns:a16="http://schemas.microsoft.com/office/drawing/2014/main" id="{EC52B2C5-0166-4B5F-ACCF-8F6FECBA7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0009" y="43734"/>
              <a:ext cx="2191982" cy="2191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95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dergebnis für Schmutzwäsche">
            <a:extLst>
              <a:ext uri="{FF2B5EF4-FFF2-40B4-BE49-F238E27FC236}">
                <a16:creationId xmlns:a16="http://schemas.microsoft.com/office/drawing/2014/main" id="{F3E21FD6-7B42-495E-9467-A309AA029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22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3E414F-3726-4454-8A62-27C2FE78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899" y="893747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sz="5400" dirty="0">
                <a:solidFill>
                  <a:schemeClr val="tx1"/>
                </a:solidFill>
              </a:rPr>
              <a:t>Schmutzwäsche pro Person und Woche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4755C-EF15-460C-A8D6-A639AD76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593" y="3976116"/>
            <a:ext cx="5600630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– 7 kg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32BE91-38C1-4FF7-AED6-D6E05C5D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</p:spTree>
    <p:extLst>
      <p:ext uri="{BB962C8B-B14F-4D97-AF65-F5344CB8AC3E}">
        <p14:creationId xmlns:p14="http://schemas.microsoft.com/office/powerpoint/2010/main" val="28051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9E6AF-9F26-4469-8054-E0672572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12" y="712171"/>
            <a:ext cx="8911687" cy="1280890"/>
          </a:xfrm>
        </p:spPr>
        <p:txBody>
          <a:bodyPr>
            <a:normAutofit/>
          </a:bodyPr>
          <a:lstStyle/>
          <a:p>
            <a:r>
              <a:rPr lang="de-AT" sz="4000" dirty="0"/>
              <a:t>Aufbewahren der Schmutzwäsche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DCC25-2A48-4989-BBFA-8A976EA7B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99" y="2023713"/>
            <a:ext cx="8915400" cy="3777622"/>
          </a:xfrm>
        </p:spPr>
        <p:txBody>
          <a:bodyPr/>
          <a:lstStyle/>
          <a:p>
            <a:r>
              <a:rPr lang="de-AT" sz="3200" dirty="0"/>
              <a:t>Wo bewahrt ihr eure Schmutzwäsche auf?</a:t>
            </a:r>
          </a:p>
          <a:p>
            <a:endParaRPr lang="de-AT" sz="3200" dirty="0"/>
          </a:p>
          <a:p>
            <a:r>
              <a:rPr lang="de-AT" sz="3200" dirty="0"/>
              <a:t>Was glaubt ihr, welche Anforderungen müssen diese Behälter erfüllen?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395627-ACF3-41B5-B81A-FF8B1A9F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pic>
        <p:nvPicPr>
          <p:cNvPr id="6" name="Grafik 5" descr="Verschmutzte Kleidung mit einfarbiger Füllung">
            <a:extLst>
              <a:ext uri="{FF2B5EF4-FFF2-40B4-BE49-F238E27FC236}">
                <a16:creationId xmlns:a16="http://schemas.microsoft.com/office/drawing/2014/main" id="{A6419D0B-ED15-4A00-9FD5-3394DAC6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0625" y="4156615"/>
            <a:ext cx="1752600" cy="1752600"/>
          </a:xfrm>
          <a:prstGeom prst="rect">
            <a:avLst/>
          </a:prstGeom>
        </p:spPr>
      </p:pic>
      <p:pic>
        <p:nvPicPr>
          <p:cNvPr id="7" name="Grafik 6" descr="Verschmutzte Kleidung mit einfarbiger Füllung">
            <a:extLst>
              <a:ext uri="{FF2B5EF4-FFF2-40B4-BE49-F238E27FC236}">
                <a16:creationId xmlns:a16="http://schemas.microsoft.com/office/drawing/2014/main" id="{8E1CC6EB-73A1-4C34-A8BF-0ADB61918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7454" y="4815008"/>
            <a:ext cx="1752600" cy="1752600"/>
          </a:xfrm>
          <a:prstGeom prst="rect">
            <a:avLst/>
          </a:prstGeom>
        </p:spPr>
      </p:pic>
      <p:pic>
        <p:nvPicPr>
          <p:cNvPr id="8" name="Grafik 7" descr="Verschmutzte Kleidung mit einfarbiger Füllung">
            <a:extLst>
              <a:ext uri="{FF2B5EF4-FFF2-40B4-BE49-F238E27FC236}">
                <a16:creationId xmlns:a16="http://schemas.microsoft.com/office/drawing/2014/main" id="{8CC5E472-1B93-4BF6-B1B4-FC1BC0A6A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1711" y="4748333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6">
            <a:extLst>
              <a:ext uri="{FF2B5EF4-FFF2-40B4-BE49-F238E27FC236}">
                <a16:creationId xmlns:a16="http://schemas.microsoft.com/office/drawing/2014/main" id="{AB832D16-7558-4209-B5E6-60CFB738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9" name="Oval 5">
            <a:extLst>
              <a:ext uri="{FF2B5EF4-FFF2-40B4-BE49-F238E27FC236}">
                <a16:creationId xmlns:a16="http://schemas.microsoft.com/office/drawing/2014/main" id="{0B201792-59B9-4FE8-9B2A-7F7A5AED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80" name="Straight Connector 80">
            <a:extLst>
              <a:ext uri="{FF2B5EF4-FFF2-40B4-BE49-F238E27FC236}">
                <a16:creationId xmlns:a16="http://schemas.microsoft.com/office/drawing/2014/main" id="{461931C1-E9DE-4D66-831E-9ABDF157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82">
            <a:extLst>
              <a:ext uri="{FF2B5EF4-FFF2-40B4-BE49-F238E27FC236}">
                <a16:creationId xmlns:a16="http://schemas.microsoft.com/office/drawing/2014/main" id="{FA4CECB3-C22E-4C8B-BAF3-FF4CF5B4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267D0C5-73F7-42FF-B095-8F1E57AD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64CF3E-45B4-40B6-9CAA-30703BE8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1859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Beispiele</a:t>
            </a:r>
          </a:p>
        </p:txBody>
      </p:sp>
      <p:pic>
        <p:nvPicPr>
          <p:cNvPr id="7174" name="Picture 6" descr="Bildergebnis für Wäschekörbe">
            <a:extLst>
              <a:ext uri="{FF2B5EF4-FFF2-40B4-BE49-F238E27FC236}">
                <a16:creationId xmlns:a16="http://schemas.microsoft.com/office/drawing/2014/main" id="{9EE0C4C6-0EE9-464D-967E-8ABBE8FF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941" y="409492"/>
            <a:ext cx="3194956" cy="31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2" name="Straight Connector 86">
            <a:extLst>
              <a:ext uri="{FF2B5EF4-FFF2-40B4-BE49-F238E27FC236}">
                <a16:creationId xmlns:a16="http://schemas.microsoft.com/office/drawing/2014/main" id="{8E17E5BA-9A68-4F5E-8C0E-C94E4402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Straight Connector 88">
            <a:extLst>
              <a:ext uri="{FF2B5EF4-FFF2-40B4-BE49-F238E27FC236}">
                <a16:creationId xmlns:a16="http://schemas.microsoft.com/office/drawing/2014/main" id="{214C73F2-6925-4D25-B019-A2AAF3B3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6037730" y="2302274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ildergebnis für Wäschekörbe">
            <a:extLst>
              <a:ext uri="{FF2B5EF4-FFF2-40B4-BE49-F238E27FC236}">
                <a16:creationId xmlns:a16="http://schemas.microsoft.com/office/drawing/2014/main" id="{B2206739-6200-4176-BADF-A1899D410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099" y="3643468"/>
            <a:ext cx="3137225" cy="31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4" name="Straight Connector 90">
            <a:extLst>
              <a:ext uri="{FF2B5EF4-FFF2-40B4-BE49-F238E27FC236}">
                <a16:creationId xmlns:a16="http://schemas.microsoft.com/office/drawing/2014/main" id="{0F24C92C-BD4D-4E7A-A2A2-38D6CE2C9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5130" y="1963779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Bildergebnis für Wäschekörbe">
            <a:extLst>
              <a:ext uri="{FF2B5EF4-FFF2-40B4-BE49-F238E27FC236}">
                <a16:creationId xmlns:a16="http://schemas.microsoft.com/office/drawing/2014/main" id="{97B49E33-CE4E-4E5C-90D6-1C4FA776B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r="13861"/>
          <a:stretch/>
        </p:blipFill>
        <p:spPr bwMode="auto">
          <a:xfrm>
            <a:off x="8239288" y="976106"/>
            <a:ext cx="3561003" cy="4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14D6BB-5090-4F77-AC56-38A997B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Obmann Elisabeth</a:t>
            </a:r>
          </a:p>
        </p:txBody>
      </p:sp>
    </p:spTree>
    <p:extLst>
      <p:ext uri="{BB962C8B-B14F-4D97-AF65-F5344CB8AC3E}">
        <p14:creationId xmlns:p14="http://schemas.microsoft.com/office/powerpoint/2010/main" val="123666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2F76DB-B536-4D7A-AB52-B5C1033D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EE7D37DC-D22D-4DCA-8028-ECA07C47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69309"/>
              </p:ext>
            </p:extLst>
          </p:nvPr>
        </p:nvGraphicFramePr>
        <p:xfrm>
          <a:off x="1082087" y="2059618"/>
          <a:ext cx="7067614" cy="402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05">
                  <a:extLst>
                    <a:ext uri="{9D8B030D-6E8A-4147-A177-3AD203B41FA5}">
                      <a16:colId xmlns:a16="http://schemas.microsoft.com/office/drawing/2014/main" val="4012853680"/>
                    </a:ext>
                  </a:extLst>
                </a:gridCol>
                <a:gridCol w="3852909">
                  <a:extLst>
                    <a:ext uri="{9D8B030D-6E8A-4147-A177-3AD203B41FA5}">
                      <a16:colId xmlns:a16="http://schemas.microsoft.com/office/drawing/2014/main" val="3125931858"/>
                    </a:ext>
                  </a:extLst>
                </a:gridCol>
              </a:tblGrid>
              <a:tr h="1005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dirty="0"/>
                        <a:t>Kochwäsche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96779"/>
                  </a:ext>
                </a:extLst>
              </a:tr>
              <a:tr h="1005396">
                <a:tc>
                  <a:txBody>
                    <a:bodyPr/>
                    <a:lstStyle/>
                    <a:p>
                      <a:r>
                        <a:rPr lang="de-AT" sz="3200" dirty="0"/>
                        <a:t>Buntwäsche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20862"/>
                  </a:ext>
                </a:extLst>
              </a:tr>
              <a:tr h="1005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dirty="0"/>
                        <a:t>Feinwäsche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64947"/>
                  </a:ext>
                </a:extLst>
              </a:tr>
              <a:tr h="1005396">
                <a:tc>
                  <a:txBody>
                    <a:bodyPr/>
                    <a:lstStyle/>
                    <a:p>
                      <a:r>
                        <a:rPr lang="de-AT" sz="3200" dirty="0"/>
                        <a:t>Wollwäsche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80324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3F5C994-0343-4A23-9D65-EDB9135BAF2B}"/>
              </a:ext>
            </a:extLst>
          </p:cNvPr>
          <p:cNvGrpSpPr/>
          <p:nvPr/>
        </p:nvGrpSpPr>
        <p:grpSpPr>
          <a:xfrm>
            <a:off x="4667250" y="1858207"/>
            <a:ext cx="3171752" cy="4404587"/>
            <a:chOff x="4667250" y="1858207"/>
            <a:chExt cx="3171752" cy="4404587"/>
          </a:xfrm>
        </p:grpSpPr>
        <p:pic>
          <p:nvPicPr>
            <p:cNvPr id="16" name="Picture 2" descr="Waschsymbol 95 Grad Kochwäsche">
              <a:extLst>
                <a:ext uri="{FF2B5EF4-FFF2-40B4-BE49-F238E27FC236}">
                  <a16:creationId xmlns:a16="http://schemas.microsoft.com/office/drawing/2014/main" id="{E596AB82-7006-466A-81D7-F9FBBDDF1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58207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pflegehinweise wäsche bei 40 Grad waschen">
              <a:extLst>
                <a:ext uri="{FF2B5EF4-FFF2-40B4-BE49-F238E27FC236}">
                  <a16:creationId xmlns:a16="http://schemas.microsoft.com/office/drawing/2014/main" id="{02AE7C50-B3D7-4BA3-8BAA-05C824F32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252" y="285953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Waschsymbol 60 Grad Buntwäsche">
              <a:extLst>
                <a:ext uri="{FF2B5EF4-FFF2-40B4-BE49-F238E27FC236}">
                  <a16:creationId xmlns:a16="http://schemas.microsoft.com/office/drawing/2014/main" id="{DD94AE1E-F4C1-41F3-9E9B-7013A1DA5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85953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Waschsymbol 30 °C Buntwäsche">
              <a:extLst>
                <a:ext uri="{FF2B5EF4-FFF2-40B4-BE49-F238E27FC236}">
                  <a16:creationId xmlns:a16="http://schemas.microsoft.com/office/drawing/2014/main" id="{E09809F8-572B-4A92-936F-B21733830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890" y="3869090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pflegehinweise wäsche bei 40 Grad waschen">
              <a:extLst>
                <a:ext uri="{FF2B5EF4-FFF2-40B4-BE49-F238E27FC236}">
                  <a16:creationId xmlns:a16="http://schemas.microsoft.com/office/drawing/2014/main" id="{C289D049-F068-44C5-A280-B95F90C58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612" y="3869090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Waschsymbol Handwäsche">
              <a:extLst>
                <a:ext uri="{FF2B5EF4-FFF2-40B4-BE49-F238E27FC236}">
                  <a16:creationId xmlns:a16="http://schemas.microsoft.com/office/drawing/2014/main" id="{FC645CBD-297B-46DF-8103-B8A14A6B8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656" y="5088202"/>
              <a:ext cx="1174592" cy="117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Waschsymbol 30 °C Pflegeleicht">
              <a:extLst>
                <a:ext uri="{FF2B5EF4-FFF2-40B4-BE49-F238E27FC236}">
                  <a16:creationId xmlns:a16="http://schemas.microsoft.com/office/drawing/2014/main" id="{0E722BF0-2112-403C-8D20-877ADD663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4896571"/>
              <a:ext cx="1338108" cy="133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el 1">
            <a:extLst>
              <a:ext uri="{FF2B5EF4-FFF2-40B4-BE49-F238E27FC236}">
                <a16:creationId xmlns:a16="http://schemas.microsoft.com/office/drawing/2014/main" id="{2A08B549-5E0E-4252-BA32-07BB0116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19" y="593653"/>
            <a:ext cx="9720072" cy="1499616"/>
          </a:xfrm>
        </p:spPr>
        <p:txBody>
          <a:bodyPr/>
          <a:lstStyle/>
          <a:p>
            <a:r>
              <a:rPr lang="de-AT" dirty="0"/>
              <a:t>Sortieren der Schmutzwäsche</a:t>
            </a:r>
          </a:p>
        </p:txBody>
      </p:sp>
      <p:pic>
        <p:nvPicPr>
          <p:cNvPr id="25" name="Grafik 24" descr="Waschmaschine mit einfarbiger Füllung">
            <a:extLst>
              <a:ext uri="{FF2B5EF4-FFF2-40B4-BE49-F238E27FC236}">
                <a16:creationId xmlns:a16="http://schemas.microsoft.com/office/drawing/2014/main" id="{DA075B6D-06F1-4E69-997E-9A4883DAA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9633" y="2572582"/>
            <a:ext cx="2609851" cy="26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5013C-CD7F-4BBE-8D8D-D17BAAED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7" y="645947"/>
            <a:ext cx="8911687" cy="1280890"/>
          </a:xfrm>
        </p:spPr>
        <p:txBody>
          <a:bodyPr/>
          <a:lstStyle/>
          <a:p>
            <a:r>
              <a:rPr lang="de-DE" dirty="0"/>
              <a:t>Waschmittel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344920-D411-4101-86DA-956D35EE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Obmann Elisabeth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95F4791-2F5F-4DBE-B1E6-93C4BE00024B}"/>
              </a:ext>
            </a:extLst>
          </p:cNvPr>
          <p:cNvGrpSpPr/>
          <p:nvPr/>
        </p:nvGrpSpPr>
        <p:grpSpPr>
          <a:xfrm>
            <a:off x="1861937" y="1553143"/>
            <a:ext cx="8911687" cy="4386018"/>
            <a:chOff x="2273857" y="1712942"/>
            <a:chExt cx="6200268" cy="273827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99F6C45-B20E-4E77-B7F6-3DA5E9B3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59"/>
            <a:stretch/>
          </p:blipFill>
          <p:spPr>
            <a:xfrm>
              <a:off x="7219950" y="1712942"/>
              <a:ext cx="1254175" cy="137486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2CB9E84-46C6-411A-B39D-EF41E5BCC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1" b="4549"/>
            <a:stretch/>
          </p:blipFill>
          <p:spPr>
            <a:xfrm>
              <a:off x="2273857" y="1727575"/>
              <a:ext cx="4946093" cy="272046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8B498FD-DB18-448B-A531-B5922E7A7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9780" y="3089175"/>
              <a:ext cx="1034515" cy="1362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384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49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Wäschepflege</vt:lpstr>
      <vt:lpstr>PowerPoint-Präsentation</vt:lpstr>
      <vt:lpstr>PowerPoint-Präsentation</vt:lpstr>
      <vt:lpstr>PowerPoint-Präsentation</vt:lpstr>
      <vt:lpstr>Schmutzwäsche pro Person und Woche</vt:lpstr>
      <vt:lpstr>Aufbewahren der Schmutzwäsche</vt:lpstr>
      <vt:lpstr>Beispiele</vt:lpstr>
      <vt:lpstr>Sortieren der Schmutzwäsche</vt:lpstr>
      <vt:lpstr>Waschmittel</vt:lpstr>
      <vt:lpstr>Waschmittel</vt:lpstr>
      <vt:lpstr>Wovon hängt die Waschmittelmenge ab?</vt:lpstr>
      <vt:lpstr>1°dH – deutscher Härtegrad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Wäschepflege</dc:title>
  <dc:creator>Elisabeth Obmann</dc:creator>
  <cp:lastModifiedBy>Elisabeth Obmann</cp:lastModifiedBy>
  <cp:revision>3</cp:revision>
  <dcterms:created xsi:type="dcterms:W3CDTF">2020-12-15T14:28:44Z</dcterms:created>
  <dcterms:modified xsi:type="dcterms:W3CDTF">2020-12-15T14:54:49Z</dcterms:modified>
</cp:coreProperties>
</file>