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184" r:id="rId2"/>
  </p:sldIdLst>
  <p:sldSz cx="9906000" cy="6858000" type="A4"/>
  <p:notesSz cx="6797675" cy="9926638"/>
  <p:custDataLst>
    <p:tags r:id="rId5"/>
  </p:custDataLst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CCA400"/>
    <a:srgbClr val="6699FF"/>
    <a:srgbClr val="C0BEB1"/>
    <a:srgbClr val="BCB2A3"/>
    <a:srgbClr val="BEBAAF"/>
    <a:srgbClr val="E3D2BC"/>
    <a:srgbClr val="FEF2DB"/>
    <a:srgbClr val="99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060" autoAdjust="0"/>
    <p:restoredTop sz="90929"/>
  </p:normalViewPr>
  <p:slideViewPr>
    <p:cSldViewPr>
      <p:cViewPr varScale="1">
        <p:scale>
          <a:sx n="84" d="100"/>
          <a:sy n="84" d="100"/>
        </p:scale>
        <p:origin x="1637" y="8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5955" cy="49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732" tIns="45867" rIns="91732" bIns="45867" numCol="1" anchor="ctr" anchorCtr="0" compatLnSpc="1">
            <a:prstTxWarp prst="textNoShape">
              <a:avLst/>
            </a:prstTxWarp>
          </a:bodyPr>
          <a:lstStyle>
            <a:lvl1pPr algn="l" defTabSz="917575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722" y="2"/>
            <a:ext cx="2945954" cy="49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732" tIns="45867" rIns="91732" bIns="45867" numCol="1" anchor="ctr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322"/>
            <a:ext cx="2945955" cy="497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732" tIns="45867" rIns="91732" bIns="4586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9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722" y="9429322"/>
            <a:ext cx="2945954" cy="497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732" tIns="45867" rIns="91732" bIns="45867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1DFCF00-9322-44E7-9EF2-775C246A481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890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5955" cy="49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732" tIns="45867" rIns="91732" bIns="45867" numCol="1" anchor="ctr" anchorCtr="0" compatLnSpc="1">
            <a:prstTxWarp prst="textNoShape">
              <a:avLst/>
            </a:prstTxWarp>
          </a:bodyPr>
          <a:lstStyle>
            <a:lvl1pPr algn="l" defTabSz="917575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722" y="2"/>
            <a:ext cx="2945954" cy="49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732" tIns="45867" rIns="91732" bIns="45867" numCol="1" anchor="ctr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7686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244" y="4715484"/>
            <a:ext cx="4983191" cy="4467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732" tIns="45867" rIns="91732" bIns="458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Textformatierung des Masters zu bearbeiten.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322"/>
            <a:ext cx="2945955" cy="497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732" tIns="45867" rIns="91732" bIns="4586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722" y="9429322"/>
            <a:ext cx="2945954" cy="497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732" tIns="45867" rIns="91732" bIns="45867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DAEE307-6D29-452C-A7C8-7D76193FF81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8716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7"/>
          <p:cNvSpPr>
            <a:spLocks noChangeShapeType="1"/>
          </p:cNvSpPr>
          <p:nvPr/>
        </p:nvSpPr>
        <p:spPr bwMode="auto">
          <a:xfrm>
            <a:off x="527050" y="1943100"/>
            <a:ext cx="8818438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533400" y="1457325"/>
            <a:ext cx="7073900" cy="457200"/>
          </a:xfrm>
          <a:prstGeom prst="rect">
            <a:avLst/>
          </a:prstGeo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de-DE" noProof="0" smtClean="0"/>
              <a:t>Mastertitelformat bearbeiten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09675" y="2800350"/>
            <a:ext cx="6311900" cy="3968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</a:extLst>
        </p:spPr>
        <p:txBody>
          <a:bodyPr>
            <a:sp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noProof="0" smtClean="0"/>
              <a:t>Master-Untertitelformat bearbeiten</a:t>
            </a:r>
          </a:p>
        </p:txBody>
      </p:sp>
      <p:sp>
        <p:nvSpPr>
          <p:cNvPr id="10" name="Rectangle 94"/>
          <p:cNvSpPr>
            <a:spLocks noGrp="1" noChangeArrowheads="1"/>
          </p:cNvSpPr>
          <p:nvPr userDrawn="1"/>
        </p:nvSpPr>
        <p:spPr bwMode="auto">
          <a:xfrm>
            <a:off x="6321152" y="6647259"/>
            <a:ext cx="3240360" cy="16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600" dirty="0">
                <a:solidFill>
                  <a:schemeClr val="tx1"/>
                </a:solidFill>
                <a:ea typeface="ＭＳ Ｐゴシック" pitchFamily="-51" charset="-128"/>
              </a:rPr>
              <a:t>© Wir</a:t>
            </a:r>
            <a:r>
              <a:rPr lang="de-DE" sz="600" baseline="0" dirty="0">
                <a:solidFill>
                  <a:schemeClr val="tx1"/>
                </a:solidFill>
                <a:ea typeface="ＭＳ Ｐゴシック" pitchFamily="-51" charset="-128"/>
              </a:rPr>
              <a:t> fördern das flüssige Zusammenspiel aller Beteiligten :: </a:t>
            </a:r>
            <a:r>
              <a:rPr lang="de-DE" sz="600" b="0" dirty="0">
                <a:solidFill>
                  <a:schemeClr val="tx1"/>
                </a:solidFill>
                <a:ea typeface="ＭＳ Ｐゴシック" pitchFamily="-51" charset="-128"/>
              </a:rPr>
              <a:t>www.</a:t>
            </a:r>
            <a:r>
              <a:rPr lang="de-DE" sz="600" dirty="0">
                <a:solidFill>
                  <a:schemeClr val="tx1"/>
                </a:solidFill>
                <a:ea typeface="ＭＳ Ｐゴシック" pitchFamily="-51" charset="-128"/>
              </a:rPr>
              <a:t>konflux-beratung.at</a:t>
            </a:r>
          </a:p>
        </p:txBody>
      </p:sp>
      <p:sp>
        <p:nvSpPr>
          <p:cNvPr id="11" name="Line 96"/>
          <p:cNvSpPr>
            <a:spLocks noChangeShapeType="1"/>
          </p:cNvSpPr>
          <p:nvPr userDrawn="1"/>
        </p:nvSpPr>
        <p:spPr bwMode="auto">
          <a:xfrm>
            <a:off x="6537176" y="6629399"/>
            <a:ext cx="2944397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296" y="78424"/>
            <a:ext cx="2206907" cy="735117"/>
          </a:xfrm>
          <a:prstGeom prst="rect">
            <a:avLst/>
          </a:prstGeom>
        </p:spPr>
      </p:pic>
      <p:sp>
        <p:nvSpPr>
          <p:cNvPr id="13" name="Rectangle 9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21352" y="6499225"/>
            <a:ext cx="1479550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0F0F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pPr>
              <a:defRPr/>
            </a:pPr>
            <a:r>
              <a:rPr lang="de-DE"/>
              <a:t>Seite </a:t>
            </a:r>
            <a:fld id="{0A643778-9AB7-40CE-94B3-B426261A237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087372"/>
      </p:ext>
    </p:extLst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8420100" cy="4572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219200"/>
            <a:ext cx="8709025" cy="5334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9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6100" y="6499225"/>
            <a:ext cx="1479550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399C3A76-BD37-49FD-BF07-BC1A91C3A48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2296020"/>
      </p:ext>
    </p:extLst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64375" y="685800"/>
            <a:ext cx="2179638" cy="5867400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25463" y="685800"/>
            <a:ext cx="6386512" cy="5867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9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6100" y="6499225"/>
            <a:ext cx="1479550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B292734A-8A1D-4BA4-93D9-2CEED66E8F6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370602"/>
      </p:ext>
    </p:extLst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8420100" cy="4572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534988" y="1219200"/>
            <a:ext cx="8709025" cy="5334000"/>
          </a:xfrm>
          <a:prstGeom prst="rect">
            <a:avLst/>
          </a:prstGeo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Rectangle 9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6100" y="6499225"/>
            <a:ext cx="1479550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2ABFB70C-11EB-4ED5-99AF-B2A78C9834A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745891"/>
      </p:ext>
    </p:extLst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8420100" cy="4572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4988" y="1219200"/>
            <a:ext cx="8709025" cy="5334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9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6100" y="6499225"/>
            <a:ext cx="1479550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E14108BB-2B8E-4197-BB40-21BB8AA4AA7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581669"/>
      </p:ext>
    </p:extLst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9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6100" y="6499225"/>
            <a:ext cx="1479550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913B9153-8D19-4168-A687-1D70EE121CF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599348"/>
      </p:ext>
    </p:extLst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8420100" cy="4572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219200"/>
            <a:ext cx="4278312" cy="5334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65700" y="1219200"/>
            <a:ext cx="4278313" cy="5334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9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6100" y="6499225"/>
            <a:ext cx="1479550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D9217FFA-A70A-4BF8-9801-8A5E4E0714F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6857991"/>
      </p:ext>
    </p:extLst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9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6100" y="6499225"/>
            <a:ext cx="1479550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AA8CB84-F75D-416D-8646-0DF4519EE1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444606"/>
      </p:ext>
    </p:extLst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8420100" cy="4572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9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6100" y="6499225"/>
            <a:ext cx="1479550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FDA478E4-F83E-4694-BC53-135F3CD69EF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0630436"/>
      </p:ext>
    </p:extLst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6100" y="6499225"/>
            <a:ext cx="1479550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F2DB079F-E2B1-4EDB-A833-D2C21591AD9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192238"/>
      </p:ext>
    </p:extLst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9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6100" y="6499225"/>
            <a:ext cx="1479550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A0F5E7B4-2BDC-4FED-884D-D5E31CF6F8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7558902"/>
      </p:ext>
    </p:extLst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9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66100" y="6499225"/>
            <a:ext cx="1479550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407E4116-AC91-4483-9FDA-FBE169B58E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6834069"/>
      </p:ext>
    </p:extLst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314801426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07" name="think-cell Folie" r:id="rId16" imgW="270" imgH="270" progId="TCLayout.ActiveDocument.1">
                  <p:embed/>
                </p:oleObj>
              </mc:Choice>
              <mc:Fallback>
                <p:oleObj name="think-cell Foli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hteck 9"/>
          <p:cNvSpPr/>
          <p:nvPr userDrawn="1"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5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hteck 14"/>
          <p:cNvSpPr/>
          <p:nvPr userDrawn="1"/>
        </p:nvSpPr>
        <p:spPr>
          <a:xfrm>
            <a:off x="7365268" y="332656"/>
            <a:ext cx="2412268" cy="480653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hteck 15"/>
          <p:cNvSpPr/>
          <p:nvPr userDrawn="1"/>
        </p:nvSpPr>
        <p:spPr>
          <a:xfrm>
            <a:off x="4953000" y="5139190"/>
            <a:ext cx="4824536" cy="160217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hteck 16"/>
          <p:cNvSpPr/>
          <p:nvPr userDrawn="1"/>
        </p:nvSpPr>
        <p:spPr>
          <a:xfrm>
            <a:off x="4953000" y="332656"/>
            <a:ext cx="2412268" cy="237796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hteck 17"/>
          <p:cNvSpPr/>
          <p:nvPr userDrawn="1"/>
        </p:nvSpPr>
        <p:spPr>
          <a:xfrm>
            <a:off x="2540732" y="332656"/>
            <a:ext cx="2412268" cy="237796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Rechteck 18"/>
          <p:cNvSpPr/>
          <p:nvPr userDrawn="1"/>
        </p:nvSpPr>
        <p:spPr>
          <a:xfrm>
            <a:off x="128464" y="332656"/>
            <a:ext cx="2412268" cy="480653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Textfeld 19"/>
          <p:cNvSpPr txBox="1"/>
          <p:nvPr userDrawn="1"/>
        </p:nvSpPr>
        <p:spPr>
          <a:xfrm>
            <a:off x="56456" y="0"/>
            <a:ext cx="6048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TEAM CANVAS           </a:t>
            </a:r>
            <a:r>
              <a:rPr kumimoji="0" lang="de-AT" sz="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DATE: </a:t>
            </a:r>
            <a:endParaRPr kumimoji="0" lang="de-AT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1" name="Grafik 20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9035601" y="70266"/>
            <a:ext cx="717087" cy="198022"/>
          </a:xfrm>
          <a:prstGeom prst="rect">
            <a:avLst/>
          </a:prstGeom>
        </p:spPr>
      </p:pic>
      <p:sp>
        <p:nvSpPr>
          <p:cNvPr id="22" name="Textfeld 21"/>
          <p:cNvSpPr txBox="1"/>
          <p:nvPr userDrawn="1"/>
        </p:nvSpPr>
        <p:spPr>
          <a:xfrm>
            <a:off x="7365268" y="332656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AT" sz="1400" noProof="0" dirty="0" smtClean="0">
                <a:solidFill>
                  <a:srgbClr val="1E2547"/>
                </a:solidFill>
              </a:rPr>
              <a:t>REGELN und AKTIVITÄTEN </a:t>
            </a:r>
            <a:endParaRPr kumimoji="0" lang="de-AT" sz="1400" b="0" i="0" u="none" strike="noStrike" kern="1200" cap="none" spc="0" normalizeH="0" baseline="0" noProof="0" dirty="0">
              <a:ln>
                <a:noFill/>
              </a:ln>
              <a:solidFill>
                <a:srgbClr val="1E2547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3" name="Textfeld 22"/>
          <p:cNvSpPr txBox="1"/>
          <p:nvPr userDrawn="1"/>
        </p:nvSpPr>
        <p:spPr>
          <a:xfrm>
            <a:off x="4959640" y="5156705"/>
            <a:ext cx="2387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E2547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SCHWÄCHEN &amp; </a:t>
            </a:r>
            <a:r>
              <a:rPr kumimoji="0" lang="de-AT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E2547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Risken</a:t>
            </a:r>
            <a:endParaRPr kumimoji="0" lang="de-AT" sz="1400" b="0" i="0" u="none" strike="noStrike" kern="1200" cap="none" spc="0" normalizeH="0" baseline="0" noProof="0" dirty="0">
              <a:ln>
                <a:noFill/>
              </a:ln>
              <a:solidFill>
                <a:srgbClr val="1E2547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4" name="Textfeld 23"/>
          <p:cNvSpPr txBox="1"/>
          <p:nvPr userDrawn="1"/>
        </p:nvSpPr>
        <p:spPr>
          <a:xfrm>
            <a:off x="4971338" y="332656"/>
            <a:ext cx="23939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E2547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WERTE</a:t>
            </a:r>
            <a:endParaRPr kumimoji="0" lang="de-AT" sz="1400" b="0" i="0" u="none" strike="noStrike" kern="1200" cap="none" spc="0" normalizeH="0" baseline="0" noProof="0" dirty="0">
              <a:ln>
                <a:noFill/>
              </a:ln>
              <a:solidFill>
                <a:srgbClr val="1E2547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5" name="Textfeld 24"/>
          <p:cNvSpPr txBox="1"/>
          <p:nvPr userDrawn="1"/>
        </p:nvSpPr>
        <p:spPr>
          <a:xfrm>
            <a:off x="2540731" y="332656"/>
            <a:ext cx="22170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AT" sz="1400" noProof="0" dirty="0" smtClean="0">
                <a:solidFill>
                  <a:srgbClr val="1E2547"/>
                </a:solidFill>
              </a:rPr>
              <a:t>GEMEINSAME ZIELE</a:t>
            </a:r>
            <a:endParaRPr kumimoji="0" lang="de-AT" sz="1400" b="0" i="0" u="none" strike="noStrike" kern="1200" cap="none" spc="0" normalizeH="0" baseline="0" noProof="0" dirty="0">
              <a:ln>
                <a:noFill/>
              </a:ln>
              <a:solidFill>
                <a:srgbClr val="1E2547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6" name="Textfeld 25"/>
          <p:cNvSpPr txBox="1"/>
          <p:nvPr userDrawn="1"/>
        </p:nvSpPr>
        <p:spPr>
          <a:xfrm>
            <a:off x="2540732" y="2699047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E2547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PERSÖNLICHE</a:t>
            </a:r>
            <a:br>
              <a:rPr kumimoji="0" lang="de-AT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E2547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r>
              <a:rPr kumimoji="0" lang="de-AT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E2547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ZIELE </a:t>
            </a:r>
            <a:endParaRPr kumimoji="0" lang="de-AT" sz="1400" b="0" i="0" u="none" strike="noStrike" kern="1200" cap="none" spc="0" normalizeH="0" baseline="0" noProof="0" dirty="0">
              <a:ln>
                <a:noFill/>
              </a:ln>
              <a:solidFill>
                <a:srgbClr val="1E2547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7" name="Textfeld 26"/>
          <p:cNvSpPr txBox="1"/>
          <p:nvPr userDrawn="1"/>
        </p:nvSpPr>
        <p:spPr>
          <a:xfrm>
            <a:off x="128464" y="332656"/>
            <a:ext cx="2412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AT" sz="1400" dirty="0" smtClean="0">
                <a:solidFill>
                  <a:srgbClr val="1E2547"/>
                </a:solidFill>
              </a:rPr>
              <a:t>MENSCHEN &amp; ROLLEN </a:t>
            </a:r>
            <a:endParaRPr kumimoji="0" lang="de-AT" sz="1400" b="0" i="0" u="none" strike="noStrike" kern="1200" cap="none" spc="0" normalizeH="0" baseline="0" noProof="0" dirty="0">
              <a:ln>
                <a:noFill/>
              </a:ln>
              <a:solidFill>
                <a:srgbClr val="1E2547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" name="Textfeld 27"/>
          <p:cNvSpPr txBox="1"/>
          <p:nvPr userDrawn="1"/>
        </p:nvSpPr>
        <p:spPr>
          <a:xfrm>
            <a:off x="7356114" y="746016"/>
            <a:ext cx="239393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AT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Welche Regeln haben wir und brauchen wir? </a:t>
            </a:r>
          </a:p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AT" sz="500" dirty="0" smtClean="0">
                <a:solidFill>
                  <a:prstClr val="black"/>
                </a:solidFill>
              </a:rPr>
              <a:t>Wie wollen wir miteinander kommunizieren?</a:t>
            </a:r>
          </a:p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AT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Wie treffen wir Entscheidungen? </a:t>
            </a:r>
          </a:p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AT" sz="500" dirty="0" smtClean="0">
                <a:solidFill>
                  <a:prstClr val="black"/>
                </a:solidFill>
              </a:rPr>
              <a:t>Wie setzen wir um und evaluieren was wir tun? </a:t>
            </a:r>
          </a:p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AT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Wie</a:t>
            </a:r>
            <a:r>
              <a:rPr kumimoji="0" lang="de-AT" sz="5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lernen wir und werden besser? </a:t>
            </a:r>
            <a:endParaRPr kumimoji="0" lang="de-AT" sz="5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9" name="Textfeld 28"/>
          <p:cNvSpPr txBox="1"/>
          <p:nvPr userDrawn="1"/>
        </p:nvSpPr>
        <p:spPr>
          <a:xfrm>
            <a:off x="4968794" y="5373364"/>
            <a:ext cx="4937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-92075" algn="l">
              <a:buFont typeface="Arial" panose="020B0604020202020204" pitchFamily="34" charset="0"/>
              <a:buChar char="•"/>
              <a:defRPr/>
            </a:pPr>
            <a:r>
              <a:rPr kumimoji="0" lang="de-AT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Was sind Schwächen</a:t>
            </a:r>
            <a:r>
              <a:rPr kumimoji="0" lang="de-AT" sz="5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unseres </a:t>
            </a:r>
            <a:r>
              <a:rPr lang="de-AT" sz="500" dirty="0" smtClean="0">
                <a:solidFill>
                  <a:prstClr val="black"/>
                </a:solidFill>
              </a:rPr>
              <a:t>Teams, </a:t>
            </a:r>
            <a:r>
              <a:rPr lang="de-AT" sz="500" dirty="0">
                <a:solidFill>
                  <a:prstClr val="black"/>
                </a:solidFill>
              </a:rPr>
              <a:t>individuell und als Team? </a:t>
            </a:r>
            <a:endParaRPr lang="de-AT" sz="500" dirty="0" smtClean="0">
              <a:solidFill>
                <a:prstClr val="black"/>
              </a:solidFill>
            </a:endParaRPr>
          </a:p>
          <a:p>
            <a:pPr marL="92075" indent="-92075" algn="l">
              <a:buFont typeface="Arial" panose="020B0604020202020204" pitchFamily="34" charset="0"/>
              <a:buChar char="•"/>
              <a:defRPr/>
            </a:pPr>
            <a:r>
              <a:rPr lang="de-AT" sz="500" dirty="0" smtClean="0">
                <a:solidFill>
                  <a:prstClr val="black"/>
                </a:solidFill>
              </a:rPr>
              <a:t>Was sollten wir voneinander wissen? </a:t>
            </a:r>
          </a:p>
          <a:p>
            <a:pPr marL="92075" indent="-92075" algn="l">
              <a:buFont typeface="Arial" panose="020B0604020202020204" pitchFamily="34" charset="0"/>
              <a:buChar char="•"/>
              <a:defRPr/>
            </a:pPr>
            <a:r>
              <a:rPr lang="de-AT" sz="500" dirty="0" smtClean="0">
                <a:solidFill>
                  <a:prstClr val="black"/>
                </a:solidFill>
              </a:rPr>
              <a:t>Was sind Herausforderungen, denen wir mittelfristig gegenüber stehen? </a:t>
            </a:r>
            <a:endParaRPr lang="de-AT" sz="500" dirty="0">
              <a:solidFill>
                <a:prstClr val="black"/>
              </a:solidFill>
            </a:endParaRP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AT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0" name="Textfeld 29"/>
          <p:cNvSpPr txBox="1"/>
          <p:nvPr userDrawn="1"/>
        </p:nvSpPr>
        <p:spPr>
          <a:xfrm>
            <a:off x="4993512" y="548680"/>
            <a:ext cx="23939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AT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Wofür</a:t>
            </a:r>
            <a:r>
              <a:rPr kumimoji="0" lang="de-AT" sz="5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stehen wir im Kern? </a:t>
            </a:r>
          </a:p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AT" sz="500" baseline="0" dirty="0" smtClean="0">
                <a:solidFill>
                  <a:prstClr val="black"/>
                </a:solidFill>
              </a:rPr>
              <a:t>Was</a:t>
            </a:r>
            <a:r>
              <a:rPr lang="de-AT" sz="500" dirty="0" smtClean="0">
                <a:solidFill>
                  <a:prstClr val="black"/>
                </a:solidFill>
              </a:rPr>
              <a:t> sind unsere „</a:t>
            </a:r>
            <a:r>
              <a:rPr lang="de-AT" sz="500" dirty="0" err="1" smtClean="0">
                <a:solidFill>
                  <a:prstClr val="black"/>
                </a:solidFill>
              </a:rPr>
              <a:t>guiding</a:t>
            </a:r>
            <a:r>
              <a:rPr lang="de-AT" sz="500" dirty="0" smtClean="0">
                <a:solidFill>
                  <a:prstClr val="black"/>
                </a:solidFill>
              </a:rPr>
              <a:t> </a:t>
            </a:r>
            <a:r>
              <a:rPr lang="de-AT" sz="500" dirty="0" err="1" smtClean="0">
                <a:solidFill>
                  <a:prstClr val="black"/>
                </a:solidFill>
              </a:rPr>
              <a:t>principles</a:t>
            </a:r>
            <a:r>
              <a:rPr lang="de-AT" sz="500" dirty="0" smtClean="0">
                <a:solidFill>
                  <a:prstClr val="black"/>
                </a:solidFill>
              </a:rPr>
              <a:t>“? </a:t>
            </a:r>
          </a:p>
        </p:txBody>
      </p:sp>
      <p:sp>
        <p:nvSpPr>
          <p:cNvPr id="31" name="Textfeld 30"/>
          <p:cNvSpPr txBox="1"/>
          <p:nvPr userDrawn="1"/>
        </p:nvSpPr>
        <p:spPr>
          <a:xfrm>
            <a:off x="2549916" y="551912"/>
            <a:ext cx="239393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AT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Was wir als Team</a:t>
            </a:r>
            <a:r>
              <a:rPr kumimoji="0" lang="de-AT" sz="5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wirklich erreichen wollen? </a:t>
            </a:r>
          </a:p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AT" sz="500" baseline="0" dirty="0" smtClean="0">
                <a:solidFill>
                  <a:prstClr val="black"/>
                </a:solidFill>
              </a:rPr>
              <a:t>Was</a:t>
            </a:r>
            <a:r>
              <a:rPr lang="de-AT" sz="500" dirty="0" smtClean="0">
                <a:solidFill>
                  <a:prstClr val="black"/>
                </a:solidFill>
              </a:rPr>
              <a:t> ist unser Schlüsselziel, das realistisch erreichbar ist, motivierend, </a:t>
            </a:r>
            <a:r>
              <a:rPr lang="de-AT" sz="500" dirty="0" err="1" smtClean="0">
                <a:solidFill>
                  <a:prstClr val="black"/>
                </a:solidFill>
              </a:rPr>
              <a:t>abitioniert</a:t>
            </a:r>
            <a:r>
              <a:rPr lang="de-AT" sz="500" dirty="0" smtClean="0">
                <a:solidFill>
                  <a:prstClr val="black"/>
                </a:solidFill>
              </a:rPr>
              <a:t> und zu einem bestimmten Zeitpunkt? </a:t>
            </a:r>
            <a:endParaRPr kumimoji="0" lang="de-AT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2" name="Textfeld 31"/>
          <p:cNvSpPr txBox="1"/>
          <p:nvPr userDrawn="1"/>
        </p:nvSpPr>
        <p:spPr>
          <a:xfrm>
            <a:off x="2559070" y="3155123"/>
            <a:ext cx="23939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AT" sz="5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Wa</a:t>
            </a:r>
            <a:r>
              <a:rPr lang="de-AT" sz="500" dirty="0" smtClean="0">
                <a:solidFill>
                  <a:prstClr val="black"/>
                </a:solidFill>
              </a:rPr>
              <a:t>s sind die individuellen persönlichen </a:t>
            </a:r>
            <a:br>
              <a:rPr lang="de-AT" sz="500" dirty="0" smtClean="0">
                <a:solidFill>
                  <a:prstClr val="black"/>
                </a:solidFill>
              </a:rPr>
            </a:br>
            <a:r>
              <a:rPr lang="de-AT" sz="500" dirty="0" smtClean="0">
                <a:solidFill>
                  <a:prstClr val="black"/>
                </a:solidFill>
              </a:rPr>
              <a:t>Ziele der Einzelnen? </a:t>
            </a:r>
            <a:endParaRPr lang="de-AT" sz="500" dirty="0">
              <a:solidFill>
                <a:prstClr val="black"/>
              </a:solidFill>
            </a:endParaRPr>
          </a:p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AT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Was</a:t>
            </a:r>
            <a:r>
              <a:rPr kumimoji="0" lang="de-AT" sz="5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sind die „persönlichen </a:t>
            </a:r>
            <a:r>
              <a:rPr kumimoji="0" lang="de-AT" sz="5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Agendas</a:t>
            </a:r>
            <a:r>
              <a:rPr kumimoji="0" lang="de-AT" sz="5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“? </a:t>
            </a:r>
          </a:p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AT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3" name="Textfeld 32"/>
          <p:cNvSpPr txBox="1"/>
          <p:nvPr userDrawn="1"/>
        </p:nvSpPr>
        <p:spPr>
          <a:xfrm>
            <a:off x="128464" y="571826"/>
            <a:ext cx="23939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AT" sz="500" dirty="0" smtClean="0">
                <a:solidFill>
                  <a:prstClr val="black"/>
                </a:solidFill>
              </a:rPr>
              <a:t>Welche Rollen haben wir im Team? </a:t>
            </a:r>
          </a:p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AT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Und</a:t>
            </a:r>
            <a:r>
              <a:rPr kumimoji="0" lang="de-AT" sz="5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welche Menschen füllen welche Rollen aus? (mehrere Rollen für 1 Person?) </a:t>
            </a:r>
          </a:p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AT" sz="500" baseline="0" dirty="0" smtClean="0">
                <a:solidFill>
                  <a:prstClr val="black"/>
                </a:solidFill>
              </a:rPr>
              <a:t>Werden wir als Team irgendwie genannt? </a:t>
            </a:r>
            <a:endParaRPr kumimoji="0" lang="de-AT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4" name="Rechteck 33"/>
          <p:cNvSpPr/>
          <p:nvPr userDrawn="1"/>
        </p:nvSpPr>
        <p:spPr>
          <a:xfrm>
            <a:off x="132560" y="5139190"/>
            <a:ext cx="4824536" cy="160217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Textfeld 34"/>
          <p:cNvSpPr txBox="1"/>
          <p:nvPr userDrawn="1"/>
        </p:nvSpPr>
        <p:spPr>
          <a:xfrm>
            <a:off x="148543" y="5150241"/>
            <a:ext cx="2387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E2547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STÄRKEN</a:t>
            </a:r>
            <a:r>
              <a:rPr kumimoji="0" lang="de-AT" sz="1400" b="0" i="0" u="none" strike="noStrike" kern="1200" cap="none" spc="0" normalizeH="0" noProof="0" dirty="0" smtClean="0">
                <a:ln>
                  <a:noFill/>
                </a:ln>
                <a:solidFill>
                  <a:srgbClr val="1E2547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&amp; CHANCEN</a:t>
            </a:r>
            <a:endParaRPr kumimoji="0" lang="de-AT" sz="1400" b="0" i="0" u="none" strike="noStrike" kern="1200" cap="none" spc="0" normalizeH="0" baseline="0" noProof="0" dirty="0">
              <a:ln>
                <a:noFill/>
              </a:ln>
              <a:solidFill>
                <a:srgbClr val="1E2547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6" name="Textfeld 35"/>
          <p:cNvSpPr txBox="1"/>
          <p:nvPr userDrawn="1"/>
        </p:nvSpPr>
        <p:spPr>
          <a:xfrm>
            <a:off x="157696" y="5366900"/>
            <a:ext cx="44353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AT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Was sind</a:t>
            </a:r>
            <a:r>
              <a:rPr kumimoji="0" lang="de-AT" sz="5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besondere Stärken und Fähigkeiten, die uns helfen unsere Ziele zu erreichen und unseren </a:t>
            </a:r>
            <a:r>
              <a:rPr kumimoji="0" lang="de-AT" sz="5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Purpose</a:t>
            </a:r>
            <a:r>
              <a:rPr kumimoji="0" lang="de-AT" sz="5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umzusetzen?</a:t>
            </a:r>
          </a:p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AT" sz="500" baseline="0" dirty="0" smtClean="0">
                <a:solidFill>
                  <a:prstClr val="black"/>
                </a:solidFill>
              </a:rPr>
              <a:t>Welche</a:t>
            </a:r>
            <a:r>
              <a:rPr lang="de-AT" sz="500" dirty="0" smtClean="0">
                <a:solidFill>
                  <a:prstClr val="black"/>
                </a:solidFill>
              </a:rPr>
              <a:t> sind zwischenmenschlichen </a:t>
            </a:r>
            <a:r>
              <a:rPr lang="de-AT" sz="500" dirty="0" err="1" smtClean="0">
                <a:solidFill>
                  <a:prstClr val="black"/>
                </a:solidFill>
              </a:rPr>
              <a:t>softskills</a:t>
            </a:r>
            <a:r>
              <a:rPr lang="de-AT" sz="500" dirty="0" smtClean="0">
                <a:solidFill>
                  <a:prstClr val="black"/>
                </a:solidFill>
              </a:rPr>
              <a:t> </a:t>
            </a:r>
            <a:r>
              <a:rPr lang="de-AT" sz="500" dirty="0" err="1" smtClean="0">
                <a:solidFill>
                  <a:prstClr val="black"/>
                </a:solidFill>
              </a:rPr>
              <a:t>könen</a:t>
            </a:r>
            <a:r>
              <a:rPr lang="de-AT" sz="500" dirty="0" smtClean="0">
                <a:solidFill>
                  <a:prstClr val="black"/>
                </a:solidFill>
              </a:rPr>
              <a:t> wir zu unseren Stärken zählen? </a:t>
            </a:r>
          </a:p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AT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Worin sind wir wirklich gut,</a:t>
            </a:r>
            <a:r>
              <a:rPr kumimoji="0" lang="de-AT" sz="5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individuell und als Team? </a:t>
            </a:r>
            <a:endParaRPr kumimoji="0" lang="de-AT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7" name="Rechteck 36"/>
          <p:cNvSpPr/>
          <p:nvPr userDrawn="1"/>
        </p:nvSpPr>
        <p:spPr>
          <a:xfrm>
            <a:off x="4957096" y="2710623"/>
            <a:ext cx="2412268" cy="243450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Rechteck 37"/>
          <p:cNvSpPr/>
          <p:nvPr userDrawn="1"/>
        </p:nvSpPr>
        <p:spPr>
          <a:xfrm>
            <a:off x="2544828" y="2710623"/>
            <a:ext cx="2412268" cy="243450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Textfeld 38"/>
          <p:cNvSpPr txBox="1"/>
          <p:nvPr userDrawn="1"/>
        </p:nvSpPr>
        <p:spPr>
          <a:xfrm>
            <a:off x="4980976" y="2699047"/>
            <a:ext cx="23975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E2547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BEDÜRFNSSE</a:t>
            </a:r>
            <a:r>
              <a:rPr kumimoji="0" lang="de-AT" sz="1400" b="0" i="0" u="none" strike="noStrike" kern="1200" cap="none" spc="0" normalizeH="0" noProof="0" dirty="0" smtClean="0">
                <a:ln>
                  <a:noFill/>
                </a:ln>
                <a:solidFill>
                  <a:srgbClr val="1E2547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&amp;</a:t>
            </a:r>
            <a:br>
              <a:rPr kumimoji="0" lang="de-AT" sz="1400" b="0" i="0" u="none" strike="noStrike" kern="1200" cap="none" spc="0" normalizeH="0" noProof="0" dirty="0" smtClean="0">
                <a:ln>
                  <a:noFill/>
                </a:ln>
                <a:solidFill>
                  <a:srgbClr val="1E2547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</a:br>
            <a:r>
              <a:rPr kumimoji="0" lang="de-AT" sz="1400" b="0" i="0" u="none" strike="noStrike" kern="1200" cap="none" spc="0" normalizeH="0" noProof="0" dirty="0" smtClean="0">
                <a:ln>
                  <a:noFill/>
                </a:ln>
                <a:solidFill>
                  <a:srgbClr val="1E2547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ERWARTUNGEN</a:t>
            </a:r>
            <a:endParaRPr kumimoji="0" lang="de-AT" sz="1400" b="0" i="0" u="none" strike="noStrike" kern="1200" cap="none" spc="0" normalizeH="0" baseline="0" noProof="0" dirty="0">
              <a:ln>
                <a:noFill/>
              </a:ln>
              <a:solidFill>
                <a:srgbClr val="1E2547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0" name="Textfeld 39"/>
          <p:cNvSpPr txBox="1"/>
          <p:nvPr userDrawn="1"/>
        </p:nvSpPr>
        <p:spPr>
          <a:xfrm>
            <a:off x="5802854" y="3155123"/>
            <a:ext cx="14979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88900" algn="l">
              <a:buFont typeface="Arial" panose="020B0604020202020204" pitchFamily="34" charset="0"/>
              <a:buChar char="•"/>
              <a:defRPr/>
            </a:pPr>
            <a:r>
              <a:rPr kumimoji="0" lang="de-AT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Was braucht jede/r einzelne/r von</a:t>
            </a:r>
            <a:r>
              <a:rPr kumimoji="0" lang="de-AT" sz="5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uns, um erfolgreich zu sein?</a:t>
            </a:r>
          </a:p>
          <a:p>
            <a:pPr marL="92075" marR="0" lvl="0" indent="-92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AT" sz="500" baseline="0" dirty="0" smtClean="0">
                <a:solidFill>
                  <a:prstClr val="black"/>
                </a:solidFill>
              </a:rPr>
              <a:t>Was</a:t>
            </a:r>
            <a:r>
              <a:rPr lang="de-AT" sz="500" dirty="0" smtClean="0">
                <a:solidFill>
                  <a:prstClr val="black"/>
                </a:solidFill>
              </a:rPr>
              <a:t> sind die persönlichen Bedürfnisse des/der einzelnen, die unser Team in Richtung Bestleistung bewegt?</a:t>
            </a:r>
            <a:endParaRPr kumimoji="0" lang="de-AT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1" name="Ellipse 40"/>
          <p:cNvSpPr/>
          <p:nvPr userDrawn="1"/>
        </p:nvSpPr>
        <p:spPr bwMode="auto">
          <a:xfrm>
            <a:off x="4043846" y="1777493"/>
            <a:ext cx="1800000" cy="1800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Textfeld 41"/>
          <p:cNvSpPr txBox="1"/>
          <p:nvPr userDrawn="1"/>
        </p:nvSpPr>
        <p:spPr>
          <a:xfrm>
            <a:off x="4364862" y="1936463"/>
            <a:ext cx="1131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E2547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PURPOSE</a:t>
            </a:r>
            <a:endParaRPr kumimoji="0" lang="de-AT" sz="1400" b="0" i="0" u="none" strike="noStrike" kern="1200" cap="none" spc="0" normalizeH="0" baseline="0" noProof="0" dirty="0">
              <a:ln>
                <a:noFill/>
              </a:ln>
              <a:solidFill>
                <a:srgbClr val="1E2547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3" name="Textfeld 42"/>
          <p:cNvSpPr txBox="1"/>
          <p:nvPr userDrawn="1"/>
        </p:nvSpPr>
        <p:spPr>
          <a:xfrm>
            <a:off x="4448944" y="2179033"/>
            <a:ext cx="1067686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de-AT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Warum tun wir was wir tun? </a:t>
            </a:r>
            <a:endParaRPr kumimoji="0" lang="de-AT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ransition spd="slow">
    <p:zo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Char char="•"/>
        <a:defRPr sz="2000" b="1">
          <a:solidFill>
            <a:schemeClr val="tx2"/>
          </a:solidFill>
          <a:latin typeface="+mn-lt"/>
          <a:ea typeface="+mn-ea"/>
          <a:cs typeface="+mn-cs"/>
        </a:defRPr>
      </a:lvl1pPr>
      <a:lvl2pPr marL="857250" indent="-282575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Char char="-"/>
        <a:defRPr b="1">
          <a:solidFill>
            <a:schemeClr val="tx1"/>
          </a:solidFill>
          <a:latin typeface="+mn-lt"/>
        </a:defRPr>
      </a:lvl2pPr>
      <a:lvl3pPr marL="1431925" indent="-290513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Char char="-"/>
        <a:defRPr sz="1600">
          <a:solidFill>
            <a:schemeClr val="tx1"/>
          </a:solidFill>
          <a:latin typeface="+mn-lt"/>
        </a:defRPr>
      </a:lvl3pPr>
      <a:lvl4pPr marL="2000250" indent="-284163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Char char="-"/>
        <a:defRPr sz="1600">
          <a:solidFill>
            <a:schemeClr val="tx1"/>
          </a:solidFill>
          <a:latin typeface="+mn-lt"/>
        </a:defRPr>
      </a:lvl4pPr>
      <a:lvl5pPr marL="2573338" indent="-290513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Char char="-"/>
        <a:defRPr sz="1600">
          <a:solidFill>
            <a:schemeClr val="tx1"/>
          </a:solidFill>
          <a:latin typeface="+mn-lt"/>
        </a:defRPr>
      </a:lvl5pPr>
      <a:lvl6pPr marL="3030538" indent="-290513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Char char="-"/>
        <a:defRPr sz="1600">
          <a:solidFill>
            <a:schemeClr val="tx1"/>
          </a:solidFill>
          <a:latin typeface="+mn-lt"/>
        </a:defRPr>
      </a:lvl6pPr>
      <a:lvl7pPr marL="3487738" indent="-290513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Char char="-"/>
        <a:defRPr sz="1600">
          <a:solidFill>
            <a:schemeClr val="tx1"/>
          </a:solidFill>
          <a:latin typeface="+mn-lt"/>
        </a:defRPr>
      </a:lvl7pPr>
      <a:lvl8pPr marL="3944938" indent="-290513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Char char="-"/>
        <a:defRPr sz="1600">
          <a:solidFill>
            <a:schemeClr val="tx1"/>
          </a:solidFill>
          <a:latin typeface="+mn-lt"/>
        </a:defRPr>
      </a:lvl8pPr>
      <a:lvl9pPr marL="4402138" indent="-290513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4160912" y="2420888"/>
            <a:ext cx="648072" cy="36004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kumimoji="0" lang="de-AT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Text</a:t>
            </a:r>
            <a:r>
              <a:rPr kumimoji="0" lang="de-AT" sz="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de-AT" sz="5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Text</a:t>
            </a:r>
            <a:r>
              <a:rPr kumimoji="0" lang="de-AT" sz="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de-AT" sz="5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Text</a:t>
            </a:r>
            <a:r>
              <a:rPr kumimoji="0" lang="de-AT" sz="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de-AT" sz="500" dirty="0" err="1"/>
              <a:t>Text</a:t>
            </a:r>
            <a:r>
              <a:rPr lang="de-AT" sz="500" dirty="0"/>
              <a:t> </a:t>
            </a:r>
            <a:r>
              <a:rPr lang="de-AT" sz="500" dirty="0" smtClean="0"/>
              <a:t/>
            </a:r>
            <a:br>
              <a:rPr lang="de-AT" sz="500" dirty="0" smtClean="0"/>
            </a:br>
            <a:r>
              <a:rPr lang="de-AT" sz="500" dirty="0" err="1"/>
              <a:t>Text</a:t>
            </a:r>
            <a:r>
              <a:rPr lang="de-AT" sz="500" dirty="0"/>
              <a:t> </a:t>
            </a:r>
            <a:r>
              <a:rPr lang="de-AT" sz="500" dirty="0" err="1"/>
              <a:t>Text</a:t>
            </a:r>
            <a:r>
              <a:rPr lang="de-AT" sz="500" dirty="0"/>
              <a:t> </a:t>
            </a:r>
            <a:r>
              <a:rPr lang="de-AT" sz="500" dirty="0" err="1"/>
              <a:t>Text</a:t>
            </a:r>
            <a:r>
              <a:rPr lang="de-AT" sz="500" dirty="0"/>
              <a:t> </a:t>
            </a:r>
          </a:p>
          <a:p>
            <a:pPr algn="l"/>
            <a:r>
              <a:rPr lang="de-AT" sz="500" dirty="0" smtClean="0"/>
              <a:t>Text </a:t>
            </a:r>
            <a:r>
              <a:rPr lang="de-AT" sz="500" dirty="0" err="1"/>
              <a:t>Text</a:t>
            </a:r>
            <a:r>
              <a:rPr lang="de-AT" sz="500" dirty="0"/>
              <a:t> </a:t>
            </a:r>
          </a:p>
        </p:txBody>
      </p:sp>
      <p:sp>
        <p:nvSpPr>
          <p:cNvPr id="79" name="Rechteck 78"/>
          <p:cNvSpPr/>
          <p:nvPr/>
        </p:nvSpPr>
        <p:spPr bwMode="auto">
          <a:xfrm>
            <a:off x="7473280" y="1412776"/>
            <a:ext cx="648072" cy="36004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kumimoji="0" lang="de-AT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Text</a:t>
            </a:r>
            <a:r>
              <a:rPr kumimoji="0" lang="de-AT" sz="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de-AT" sz="5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Text</a:t>
            </a:r>
            <a:r>
              <a:rPr kumimoji="0" lang="de-AT" sz="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de-AT" sz="5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Text</a:t>
            </a:r>
            <a:r>
              <a:rPr kumimoji="0" lang="de-AT" sz="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de-AT" sz="500" dirty="0" err="1"/>
              <a:t>Text</a:t>
            </a:r>
            <a:r>
              <a:rPr lang="de-AT" sz="500" dirty="0"/>
              <a:t> </a:t>
            </a:r>
            <a:r>
              <a:rPr lang="de-AT" sz="500" dirty="0" smtClean="0"/>
              <a:t/>
            </a:r>
            <a:br>
              <a:rPr lang="de-AT" sz="500" dirty="0" smtClean="0"/>
            </a:br>
            <a:r>
              <a:rPr lang="de-AT" sz="500" dirty="0" err="1"/>
              <a:t>Text</a:t>
            </a:r>
            <a:r>
              <a:rPr lang="de-AT" sz="500" dirty="0"/>
              <a:t> </a:t>
            </a:r>
            <a:r>
              <a:rPr lang="de-AT" sz="500" dirty="0" err="1"/>
              <a:t>Text</a:t>
            </a:r>
            <a:r>
              <a:rPr lang="de-AT" sz="500" dirty="0"/>
              <a:t> </a:t>
            </a:r>
            <a:r>
              <a:rPr lang="de-AT" sz="500" dirty="0" err="1"/>
              <a:t>Text</a:t>
            </a:r>
            <a:r>
              <a:rPr lang="de-AT" sz="500" dirty="0"/>
              <a:t> </a:t>
            </a:r>
          </a:p>
          <a:p>
            <a:pPr algn="l"/>
            <a:r>
              <a:rPr lang="de-AT" sz="500" dirty="0" smtClean="0"/>
              <a:t>Text </a:t>
            </a:r>
            <a:r>
              <a:rPr lang="de-AT" sz="500" dirty="0" err="1"/>
              <a:t>Text</a:t>
            </a:r>
            <a:r>
              <a:rPr lang="de-AT" sz="500" dirty="0"/>
              <a:t> </a:t>
            </a:r>
          </a:p>
        </p:txBody>
      </p:sp>
      <p:sp>
        <p:nvSpPr>
          <p:cNvPr id="80" name="Rechteck 79"/>
          <p:cNvSpPr/>
          <p:nvPr/>
        </p:nvSpPr>
        <p:spPr bwMode="auto">
          <a:xfrm>
            <a:off x="8265368" y="1412776"/>
            <a:ext cx="648072" cy="36004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kumimoji="0" lang="de-AT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Text</a:t>
            </a:r>
            <a:r>
              <a:rPr kumimoji="0" lang="de-AT" sz="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de-AT" sz="5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Text</a:t>
            </a:r>
            <a:r>
              <a:rPr kumimoji="0" lang="de-AT" sz="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de-AT" sz="5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Text</a:t>
            </a:r>
            <a:r>
              <a:rPr kumimoji="0" lang="de-AT" sz="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de-AT" sz="500" dirty="0" err="1"/>
              <a:t>Text</a:t>
            </a:r>
            <a:r>
              <a:rPr lang="de-AT" sz="500" dirty="0"/>
              <a:t> </a:t>
            </a:r>
            <a:r>
              <a:rPr lang="de-AT" sz="500" dirty="0" smtClean="0"/>
              <a:t/>
            </a:r>
            <a:br>
              <a:rPr lang="de-AT" sz="500" dirty="0" smtClean="0"/>
            </a:br>
            <a:r>
              <a:rPr lang="de-AT" sz="500" dirty="0" err="1"/>
              <a:t>Text</a:t>
            </a:r>
            <a:r>
              <a:rPr lang="de-AT" sz="500" dirty="0"/>
              <a:t> </a:t>
            </a:r>
            <a:r>
              <a:rPr lang="de-AT" sz="500" dirty="0" err="1"/>
              <a:t>Text</a:t>
            </a:r>
            <a:r>
              <a:rPr lang="de-AT" sz="500" dirty="0"/>
              <a:t> </a:t>
            </a:r>
            <a:r>
              <a:rPr lang="de-AT" sz="500" dirty="0" err="1"/>
              <a:t>Text</a:t>
            </a:r>
            <a:r>
              <a:rPr lang="de-AT" sz="500" dirty="0"/>
              <a:t> </a:t>
            </a:r>
          </a:p>
        </p:txBody>
      </p:sp>
      <p:sp>
        <p:nvSpPr>
          <p:cNvPr id="81" name="Rechteck 80"/>
          <p:cNvSpPr/>
          <p:nvPr/>
        </p:nvSpPr>
        <p:spPr bwMode="auto">
          <a:xfrm>
            <a:off x="9057456" y="1412776"/>
            <a:ext cx="648072" cy="360040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de-AT" sz="500" dirty="0" smtClean="0"/>
              <a:t>Text </a:t>
            </a:r>
            <a:r>
              <a:rPr lang="de-AT" sz="500" dirty="0" err="1"/>
              <a:t>Text</a:t>
            </a:r>
            <a:r>
              <a:rPr lang="de-AT" sz="5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243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Wien Vorlage mit Log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66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5C"/>
      </a:accent6>
      <a:hlink>
        <a:srgbClr val="0066FF"/>
      </a:hlink>
      <a:folHlink>
        <a:srgbClr val="C0C0C0"/>
      </a:folHlink>
    </a:clrScheme>
    <a:fontScheme name="Wien Vorlage mit Log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66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66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ien Vorlage mit Log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en Vorlage mit Log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en Vorlage mit Log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en Vorlage mit Log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en Vorlage mit Log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en Vorlage mit Log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en Vorlage mit Log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</Words>
  <Application>Microsoft Office PowerPoint</Application>
  <PresentationFormat>A4-Papier (210 x 297 mm)</PresentationFormat>
  <Paragraphs>6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MS PGothic</vt:lpstr>
      <vt:lpstr>MS PGothic</vt:lpstr>
      <vt:lpstr>Arial</vt:lpstr>
      <vt:lpstr>Calibri</vt:lpstr>
      <vt:lpstr>Times New Roman</vt:lpstr>
      <vt:lpstr>Wien Vorlage mit Logo</vt:lpstr>
      <vt:lpstr>think-cell Folie</vt:lpstr>
      <vt:lpstr>PowerPoint-Präsentation</vt:lpstr>
    </vt:vector>
  </TitlesOfParts>
  <Company>WAGNER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Kompetenzmodell</dc:subject>
  <dc:creator>WAGNER</dc:creator>
  <cp:lastModifiedBy>Walter Thomas Wagner</cp:lastModifiedBy>
  <cp:revision>356</cp:revision>
  <cp:lastPrinted>2019-05-28T10:18:27Z</cp:lastPrinted>
  <dcterms:created xsi:type="dcterms:W3CDTF">2002-09-26T09:15:02Z</dcterms:created>
  <dcterms:modified xsi:type="dcterms:W3CDTF">2021-03-22T16:38:52Z</dcterms:modified>
</cp:coreProperties>
</file>