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4"/>
  </p:sldMasterIdLst>
  <p:sldIdLst>
    <p:sldId id="256" r:id="rId5"/>
    <p:sldId id="257" r:id="rId6"/>
    <p:sldId id="258" r:id="rId7"/>
    <p:sldId id="262" r:id="rId8"/>
    <p:sldId id="264" r:id="rId9"/>
    <p:sldId id="259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AEF38-585A-4860-8FE3-9E81E07AFC9E}" v="155" dt="2023-03-12T21:19:09.373"/>
    <p1510:client id="{274B5E4D-F65B-4358-A7AC-B9E3ED822AE4}" v="110" dt="2023-03-12T21:28:10.488"/>
    <p1510:client id="{4B228957-D9AA-45EF-9D77-506E37249585}" v="6" dt="2023-03-23T09:19:11.317"/>
    <p1510:client id="{4CCC1E68-9123-444B-AD6E-5A4E1A551D57}" v="130" dt="2023-03-21T18:56:51.909"/>
    <p1510:client id="{6013049A-13C0-4EAC-AA02-9C8D3BCC8181}" v="463" dt="2023-03-22T18:34:04.793"/>
    <p1510:client id="{7CB74FD7-2B07-4361-81F5-8E67E92925EE}" v="3" dt="2023-03-13T15:49:01.347"/>
    <p1510:client id="{BE7EAE2D-7C9B-40E9-8351-EC33E9536637}" v="11" dt="2023-03-22T18:24:03.294"/>
    <p1510:client id="{C971C1B9-81F8-4F1A-8232-C21840F0B081}" v="6" dt="2023-03-23T19:25:51.367"/>
    <p1510:client id="{E294B965-EB0C-AD98-F35A-431EADBDAC7F}" v="122" dt="2023-03-22T18:33:57.517"/>
    <p1510:client id="{F1D715E4-1C56-6CF9-57CF-AE5AFB6442F1}" v="98" dt="2023-03-22T19:01:35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906" y="-7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36633-EDC6-4B3D-B0D0-49AF9429BB5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0E2EAB-6B9E-4011-9807-08B443D8EE07}">
      <dgm:prSet/>
      <dgm:spPr/>
      <dgm:t>
        <a:bodyPr/>
        <a:lstStyle/>
        <a:p>
          <a:pPr rtl="0"/>
          <a:r>
            <a:rPr lang="de-DE" b="1" dirty="0"/>
            <a:t>Rekonstruktion der Ist-Situation:</a:t>
          </a:r>
          <a:r>
            <a:rPr lang="de-DE" dirty="0"/>
            <a:t> </a:t>
          </a:r>
          <a:r>
            <a:rPr lang="de-DE" dirty="0">
              <a:latin typeface="Neue Haas Grotesk Text Pro"/>
            </a:rPr>
            <a:t/>
          </a:r>
          <a:br>
            <a:rPr lang="de-DE" dirty="0">
              <a:latin typeface="Neue Haas Grotesk Text Pro"/>
            </a:rPr>
          </a:br>
          <a:r>
            <a:rPr lang="de-DE" dirty="0" err="1"/>
            <a:t>SuS</a:t>
          </a:r>
          <a:r>
            <a:rPr lang="de-DE" dirty="0"/>
            <a:t> suchen verschiedene Artikel zusammen, die sich mit dem Thema beschäftigen</a:t>
          </a:r>
          <a:r>
            <a:rPr lang="de-DE" dirty="0">
              <a:latin typeface="Neue Haas Grotesk Text Pro"/>
            </a:rPr>
            <a:t>,</a:t>
          </a:r>
          <a:r>
            <a:rPr lang="de-DE" dirty="0"/>
            <a:t> </a:t>
          </a:r>
          <a:r>
            <a:rPr lang="de-DE" dirty="0">
              <a:latin typeface="Neue Haas Grotesk Text Pro"/>
            </a:rPr>
            <a:t>z</a:t>
          </a:r>
          <a:r>
            <a:rPr lang="de-DE" dirty="0"/>
            <a:t>.B. </a:t>
          </a:r>
          <a:r>
            <a:rPr lang="de-DE" dirty="0">
              <a:latin typeface="Neue Haas Grotesk Text Pro"/>
            </a:rPr>
            <a:t>Fachliteratur, mit</a:t>
          </a:r>
          <a:r>
            <a:rPr lang="de-DE" dirty="0"/>
            <a:t> dem Zweck</a:t>
          </a:r>
          <a:r>
            <a:rPr lang="de-DE" dirty="0">
              <a:latin typeface="Neue Haas Grotesk Text Pro"/>
            </a:rPr>
            <a:t>,</a:t>
          </a:r>
          <a:r>
            <a:rPr lang="de-DE" dirty="0"/>
            <a:t> um die aktuelle Situation beschreiben zu können.</a:t>
          </a:r>
          <a:endParaRPr lang="en-US" dirty="0"/>
        </a:p>
      </dgm:t>
    </dgm:pt>
    <dgm:pt modelId="{909199BD-D6D2-4E96-BAEE-74E3076CED59}" type="parTrans" cxnId="{0FB4F3E3-3C29-4879-9948-4904B60D5E02}">
      <dgm:prSet/>
      <dgm:spPr/>
      <dgm:t>
        <a:bodyPr/>
        <a:lstStyle/>
        <a:p>
          <a:endParaRPr lang="en-US"/>
        </a:p>
      </dgm:t>
    </dgm:pt>
    <dgm:pt modelId="{7EDDA52E-AFD0-4DD5-B195-38A37AAEBDEB}" type="sibTrans" cxnId="{0FB4F3E3-3C29-4879-9948-4904B60D5E02}">
      <dgm:prSet/>
      <dgm:spPr/>
      <dgm:t>
        <a:bodyPr/>
        <a:lstStyle/>
        <a:p>
          <a:endParaRPr lang="en-US"/>
        </a:p>
      </dgm:t>
    </dgm:pt>
    <dgm:pt modelId="{C28EE7D7-D133-4A42-8DDD-8B2DF8E6465E}">
      <dgm:prSet/>
      <dgm:spPr/>
      <dgm:t>
        <a:bodyPr/>
        <a:lstStyle/>
        <a:p>
          <a:pPr rtl="0"/>
          <a:r>
            <a:rPr lang="de-DE" b="1" dirty="0"/>
            <a:t>Intervention: </a:t>
          </a:r>
          <a:r>
            <a:rPr lang="de-DE" dirty="0"/>
            <a:t>Die Lehrkraft</a:t>
          </a:r>
          <a:r>
            <a:rPr lang="de-DE" dirty="0">
              <a:latin typeface="Neue Haas Grotesk Text Pro"/>
            </a:rPr>
            <a:t> zeigt</a:t>
          </a:r>
          <a:r>
            <a:rPr lang="de-DE" dirty="0"/>
            <a:t> provokante Beispiele/Videos aus dem Internet, wo die Rolle der Landwirtschaft in Bezug auf </a:t>
          </a:r>
          <a:r>
            <a:rPr lang="de-DE" dirty="0">
              <a:latin typeface="Neue Haas Grotesk Text Pro"/>
            </a:rPr>
            <a:t>den</a:t>
          </a:r>
          <a:r>
            <a:rPr lang="de-DE" dirty="0"/>
            <a:t> Biodiversitätsverlust kritisch dargestellt wird. Dadurch werden die </a:t>
          </a:r>
          <a:r>
            <a:rPr lang="de-DE" dirty="0" err="1"/>
            <a:t>SuS</a:t>
          </a:r>
          <a:r>
            <a:rPr lang="de-DE" dirty="0"/>
            <a:t> herausgefordert Argumente dafür bzw. dagegen zu finden.</a:t>
          </a:r>
          <a:endParaRPr lang="en-US" dirty="0"/>
        </a:p>
      </dgm:t>
    </dgm:pt>
    <dgm:pt modelId="{0F79F09A-9B09-4D9F-9CC5-6C7C90806370}" type="parTrans" cxnId="{D16BCAB2-17DC-4F57-B6AB-3737E89E6770}">
      <dgm:prSet/>
      <dgm:spPr/>
      <dgm:t>
        <a:bodyPr/>
        <a:lstStyle/>
        <a:p>
          <a:endParaRPr lang="en-US"/>
        </a:p>
      </dgm:t>
    </dgm:pt>
    <dgm:pt modelId="{73B44C79-5B9D-4953-B715-28D2EF65E561}" type="sibTrans" cxnId="{D16BCAB2-17DC-4F57-B6AB-3737E89E6770}">
      <dgm:prSet/>
      <dgm:spPr/>
      <dgm:t>
        <a:bodyPr/>
        <a:lstStyle/>
        <a:p>
          <a:endParaRPr lang="en-US"/>
        </a:p>
      </dgm:t>
    </dgm:pt>
    <dgm:pt modelId="{6435FEB6-D755-42D5-88FD-D10130010152}">
      <dgm:prSet phldr="0"/>
      <dgm:spPr/>
      <dgm:t>
        <a:bodyPr/>
        <a:lstStyle/>
        <a:p>
          <a:pPr rtl="0"/>
          <a:r>
            <a:rPr lang="de-DE" b="1" dirty="0"/>
            <a:t>Konfrontation:</a:t>
          </a:r>
          <a:r>
            <a:rPr lang="de-DE" b="0" dirty="0">
              <a:latin typeface="Neue Haas Grotesk Text Pro"/>
            </a:rPr>
            <a:t>  Thema: "</a:t>
          </a:r>
          <a:r>
            <a:rPr lang="de-DE" b="0" dirty="0"/>
            <a:t>Biodiversitätsverlust durch</a:t>
          </a:r>
          <a:r>
            <a:rPr lang="de-DE" b="1" dirty="0"/>
            <a:t> </a:t>
          </a:r>
          <a:r>
            <a:rPr lang="de-DE" b="0" dirty="0"/>
            <a:t>die</a:t>
          </a:r>
          <a:r>
            <a:rPr lang="de-DE" b="1" dirty="0"/>
            <a:t> </a:t>
          </a:r>
          <a:r>
            <a:rPr lang="de-DE" dirty="0"/>
            <a:t>Landwirtschaft</a:t>
          </a:r>
          <a:r>
            <a:rPr lang="de-DE" dirty="0">
              <a:latin typeface="Neue Haas Grotesk Text Pro"/>
            </a:rPr>
            <a:t>"</a:t>
          </a:r>
          <a:endParaRPr lang="en-US" dirty="0">
            <a:latin typeface="Neue Haas Grotesk Text Pro"/>
          </a:endParaRPr>
        </a:p>
      </dgm:t>
    </dgm:pt>
    <dgm:pt modelId="{A853DB65-FC19-4E39-B53B-3F760B635663}" type="parTrans" cxnId="{A60163C8-63A2-4D56-8CFB-4740E38E8E7E}">
      <dgm:prSet/>
      <dgm:spPr/>
    </dgm:pt>
    <dgm:pt modelId="{C6CBBA42-519F-4791-B1CE-D4296AD56607}" type="sibTrans" cxnId="{A60163C8-63A2-4D56-8CFB-4740E38E8E7E}">
      <dgm:prSet/>
      <dgm:spPr/>
      <dgm:t>
        <a:bodyPr/>
        <a:lstStyle/>
        <a:p>
          <a:endParaRPr lang="en-US"/>
        </a:p>
      </dgm:t>
    </dgm:pt>
    <dgm:pt modelId="{427D627E-D6B5-4A2B-88E0-20842F8022D7}" type="pres">
      <dgm:prSet presAssocID="{C1236633-EDC6-4B3D-B0D0-49AF9429BB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2DAF5CA-901D-4DA1-9261-DF9D1B1ED9DB}" type="pres">
      <dgm:prSet presAssocID="{C1236633-EDC6-4B3D-B0D0-49AF9429BB55}" presName="dummyMaxCanvas" presStyleCnt="0">
        <dgm:presLayoutVars/>
      </dgm:prSet>
      <dgm:spPr/>
    </dgm:pt>
    <dgm:pt modelId="{1965A7A6-9EBC-4848-BE8B-EB959F8FD489}" type="pres">
      <dgm:prSet presAssocID="{C1236633-EDC6-4B3D-B0D0-49AF9429BB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EB7B57E-825F-4FE2-B5D0-2DCED111000F}" type="pres">
      <dgm:prSet presAssocID="{C1236633-EDC6-4B3D-B0D0-49AF9429BB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3DEC7B8-922F-4F2E-89E5-BDBE7F84184D}" type="pres">
      <dgm:prSet presAssocID="{C1236633-EDC6-4B3D-B0D0-49AF9429BB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5918290-774C-4B0C-9DF7-13EB372AE2DF}" type="pres">
      <dgm:prSet presAssocID="{C1236633-EDC6-4B3D-B0D0-49AF9429BB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D703565-849D-46C1-9B97-51939F0D7AA1}" type="pres">
      <dgm:prSet presAssocID="{C1236633-EDC6-4B3D-B0D0-49AF9429BB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6C67614-4E77-4679-B13B-271753D4885B}" type="pres">
      <dgm:prSet presAssocID="{C1236633-EDC6-4B3D-B0D0-49AF9429BB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8B5FE99-C3F6-4023-A569-2EC4CDF26176}" type="pres">
      <dgm:prSet presAssocID="{C1236633-EDC6-4B3D-B0D0-49AF9429BB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FE7EEF1-3BE6-4EA0-828E-6BD231556A2C}" type="pres">
      <dgm:prSet presAssocID="{C1236633-EDC6-4B3D-B0D0-49AF9429BB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7B6EB809-4A18-4536-9DB8-912AAA4391AD}" type="presOf" srcId="{8E0E2EAB-6B9E-4011-9807-08B443D8EE07}" destId="{CEB7B57E-825F-4FE2-B5D0-2DCED111000F}" srcOrd="0" destOrd="0" presId="urn:microsoft.com/office/officeart/2005/8/layout/vProcess5"/>
    <dgm:cxn modelId="{35594A05-39F1-45D8-B8A3-4AE6FD52DB79}" type="presOf" srcId="{C6CBBA42-519F-4791-B1CE-D4296AD56607}" destId="{55918290-774C-4B0C-9DF7-13EB372AE2DF}" srcOrd="0" destOrd="0" presId="urn:microsoft.com/office/officeart/2005/8/layout/vProcess5"/>
    <dgm:cxn modelId="{DBE42D50-B5FD-4C6A-8C93-17AB656612FE}" type="presOf" srcId="{C28EE7D7-D133-4A42-8DDD-8B2DF8E6465E}" destId="{F3DEC7B8-922F-4F2E-89E5-BDBE7F84184D}" srcOrd="0" destOrd="0" presId="urn:microsoft.com/office/officeart/2005/8/layout/vProcess5"/>
    <dgm:cxn modelId="{A60163C8-63A2-4D56-8CFB-4740E38E8E7E}" srcId="{C1236633-EDC6-4B3D-B0D0-49AF9429BB55}" destId="{6435FEB6-D755-42D5-88FD-D10130010152}" srcOrd="0" destOrd="0" parTransId="{A853DB65-FC19-4E39-B53B-3F760B635663}" sibTransId="{C6CBBA42-519F-4791-B1CE-D4296AD56607}"/>
    <dgm:cxn modelId="{A9047C5C-A922-4C92-94B1-DFEA264ACDC5}" type="presOf" srcId="{6435FEB6-D755-42D5-88FD-D10130010152}" destId="{36C67614-4E77-4679-B13B-271753D4885B}" srcOrd="1" destOrd="0" presId="urn:microsoft.com/office/officeart/2005/8/layout/vProcess5"/>
    <dgm:cxn modelId="{EDDF951B-29C5-45EB-A439-216B00B78F65}" type="presOf" srcId="{7EDDA52E-AFD0-4DD5-B195-38A37AAEBDEB}" destId="{FD703565-849D-46C1-9B97-51939F0D7AA1}" srcOrd="0" destOrd="0" presId="urn:microsoft.com/office/officeart/2005/8/layout/vProcess5"/>
    <dgm:cxn modelId="{65F5DFFB-25AB-4121-A709-AB36C8A375D1}" type="presOf" srcId="{8E0E2EAB-6B9E-4011-9807-08B443D8EE07}" destId="{08B5FE99-C3F6-4023-A569-2EC4CDF26176}" srcOrd="1" destOrd="0" presId="urn:microsoft.com/office/officeart/2005/8/layout/vProcess5"/>
    <dgm:cxn modelId="{CDB82840-461D-4A7F-8CFB-43DCCFCF394B}" type="presOf" srcId="{6435FEB6-D755-42D5-88FD-D10130010152}" destId="{1965A7A6-9EBC-4848-BE8B-EB959F8FD489}" srcOrd="0" destOrd="0" presId="urn:microsoft.com/office/officeart/2005/8/layout/vProcess5"/>
    <dgm:cxn modelId="{EB9CD06F-4E2A-4087-A6FD-7FC79A6386EB}" type="presOf" srcId="{C28EE7D7-D133-4A42-8DDD-8B2DF8E6465E}" destId="{1FE7EEF1-3BE6-4EA0-828E-6BD231556A2C}" srcOrd="1" destOrd="0" presId="urn:microsoft.com/office/officeart/2005/8/layout/vProcess5"/>
    <dgm:cxn modelId="{D16BCAB2-17DC-4F57-B6AB-3737E89E6770}" srcId="{C1236633-EDC6-4B3D-B0D0-49AF9429BB55}" destId="{C28EE7D7-D133-4A42-8DDD-8B2DF8E6465E}" srcOrd="2" destOrd="0" parTransId="{0F79F09A-9B09-4D9F-9CC5-6C7C90806370}" sibTransId="{73B44C79-5B9D-4953-B715-28D2EF65E561}"/>
    <dgm:cxn modelId="{938F4FF3-D42D-4506-93A2-C78E4F4E0230}" type="presOf" srcId="{C1236633-EDC6-4B3D-B0D0-49AF9429BB55}" destId="{427D627E-D6B5-4A2B-88E0-20842F8022D7}" srcOrd="0" destOrd="0" presId="urn:microsoft.com/office/officeart/2005/8/layout/vProcess5"/>
    <dgm:cxn modelId="{0FB4F3E3-3C29-4879-9948-4904B60D5E02}" srcId="{C1236633-EDC6-4B3D-B0D0-49AF9429BB55}" destId="{8E0E2EAB-6B9E-4011-9807-08B443D8EE07}" srcOrd="1" destOrd="0" parTransId="{909199BD-D6D2-4E96-BAEE-74E3076CED59}" sibTransId="{7EDDA52E-AFD0-4DD5-B195-38A37AAEBDEB}"/>
    <dgm:cxn modelId="{1B7609E1-61B1-4CDE-BF6F-985496DD3292}" type="presParOf" srcId="{427D627E-D6B5-4A2B-88E0-20842F8022D7}" destId="{72DAF5CA-901D-4DA1-9261-DF9D1B1ED9DB}" srcOrd="0" destOrd="0" presId="urn:microsoft.com/office/officeart/2005/8/layout/vProcess5"/>
    <dgm:cxn modelId="{382A4BAC-1D16-4995-A1C1-8EFF14BF8476}" type="presParOf" srcId="{427D627E-D6B5-4A2B-88E0-20842F8022D7}" destId="{1965A7A6-9EBC-4848-BE8B-EB959F8FD489}" srcOrd="1" destOrd="0" presId="urn:microsoft.com/office/officeart/2005/8/layout/vProcess5"/>
    <dgm:cxn modelId="{395A60E2-2047-45DD-851A-4EE7D5E413D1}" type="presParOf" srcId="{427D627E-D6B5-4A2B-88E0-20842F8022D7}" destId="{CEB7B57E-825F-4FE2-B5D0-2DCED111000F}" srcOrd="2" destOrd="0" presId="urn:microsoft.com/office/officeart/2005/8/layout/vProcess5"/>
    <dgm:cxn modelId="{831D3621-E854-4183-8917-8257CD684C09}" type="presParOf" srcId="{427D627E-D6B5-4A2B-88E0-20842F8022D7}" destId="{F3DEC7B8-922F-4F2E-89E5-BDBE7F84184D}" srcOrd="3" destOrd="0" presId="urn:microsoft.com/office/officeart/2005/8/layout/vProcess5"/>
    <dgm:cxn modelId="{651B1DEA-C917-4EAA-92C3-171AF7C75492}" type="presParOf" srcId="{427D627E-D6B5-4A2B-88E0-20842F8022D7}" destId="{55918290-774C-4B0C-9DF7-13EB372AE2DF}" srcOrd="4" destOrd="0" presId="urn:microsoft.com/office/officeart/2005/8/layout/vProcess5"/>
    <dgm:cxn modelId="{B268E698-F0E6-46E3-B67C-E0E30F1B2525}" type="presParOf" srcId="{427D627E-D6B5-4A2B-88E0-20842F8022D7}" destId="{FD703565-849D-46C1-9B97-51939F0D7AA1}" srcOrd="5" destOrd="0" presId="urn:microsoft.com/office/officeart/2005/8/layout/vProcess5"/>
    <dgm:cxn modelId="{52125216-4624-4701-8D30-0C9BDE6C37C9}" type="presParOf" srcId="{427D627E-D6B5-4A2B-88E0-20842F8022D7}" destId="{36C67614-4E77-4679-B13B-271753D4885B}" srcOrd="6" destOrd="0" presId="urn:microsoft.com/office/officeart/2005/8/layout/vProcess5"/>
    <dgm:cxn modelId="{7939E3A8-945E-4B55-84CC-836CF19CC0B4}" type="presParOf" srcId="{427D627E-D6B5-4A2B-88E0-20842F8022D7}" destId="{08B5FE99-C3F6-4023-A569-2EC4CDF26176}" srcOrd="7" destOrd="0" presId="urn:microsoft.com/office/officeart/2005/8/layout/vProcess5"/>
    <dgm:cxn modelId="{656188FC-99C2-4B64-BCCC-5D0CB210A3E0}" type="presParOf" srcId="{427D627E-D6B5-4A2B-88E0-20842F8022D7}" destId="{1FE7EEF1-3BE6-4EA0-828E-6BD231556A2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236633-EDC6-4B3D-B0D0-49AF9429BB5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0E2EAB-6B9E-4011-9807-08B443D8EE07}">
      <dgm:prSet/>
      <dgm:spPr/>
      <dgm:t>
        <a:bodyPr/>
        <a:lstStyle/>
        <a:p>
          <a:pPr rtl="0"/>
          <a:r>
            <a:rPr lang="de-DE" b="1" dirty="0"/>
            <a:t>Interaktion: </a:t>
          </a:r>
          <a:r>
            <a:rPr lang="de-DE" dirty="0" err="1"/>
            <a:t>SuS</a:t>
          </a:r>
          <a:r>
            <a:rPr lang="de-DE" dirty="0"/>
            <a:t> befragen </a:t>
          </a:r>
          <a:r>
            <a:rPr lang="de-DE" dirty="0">
              <a:latin typeface="Neue Haas Grotesk Text Pro"/>
            </a:rPr>
            <a:t>Landwirt*innen und Fachleute </a:t>
          </a:r>
          <a:r>
            <a:rPr lang="de-DE" dirty="0"/>
            <a:t> </a:t>
          </a:r>
          <a:r>
            <a:rPr lang="de-DE" dirty="0">
              <a:latin typeface="Neue Haas Grotesk Text Pro"/>
            </a:rPr>
            <a:t>zu diesem</a:t>
          </a:r>
          <a:r>
            <a:rPr lang="de-DE" dirty="0"/>
            <a:t> Thema anhand eines vorher gefertigten Fragenkataloges. Dadurch können sie gelernten Inhalt festigen bzw. durch den Austausch mit den Befragten nochmals überdenken.</a:t>
          </a:r>
          <a:endParaRPr lang="en-US" dirty="0"/>
        </a:p>
      </dgm:t>
    </dgm:pt>
    <dgm:pt modelId="{909199BD-D6D2-4E96-BAEE-74E3076CED59}" type="parTrans" cxnId="{0FB4F3E3-3C29-4879-9948-4904B60D5E02}">
      <dgm:prSet/>
      <dgm:spPr/>
      <dgm:t>
        <a:bodyPr/>
        <a:lstStyle/>
        <a:p>
          <a:endParaRPr lang="en-US"/>
        </a:p>
      </dgm:t>
    </dgm:pt>
    <dgm:pt modelId="{7EDDA52E-AFD0-4DD5-B195-38A37AAEBDEB}" type="sibTrans" cxnId="{0FB4F3E3-3C29-4879-9948-4904B60D5E02}">
      <dgm:prSet/>
      <dgm:spPr/>
      <dgm:t>
        <a:bodyPr/>
        <a:lstStyle/>
        <a:p>
          <a:endParaRPr lang="en-US"/>
        </a:p>
      </dgm:t>
    </dgm:pt>
    <dgm:pt modelId="{795654E5-0089-490B-B648-82565BEB154A}">
      <dgm:prSet/>
      <dgm:spPr/>
      <dgm:t>
        <a:bodyPr/>
        <a:lstStyle/>
        <a:p>
          <a:r>
            <a:rPr lang="de-DE" b="1" dirty="0"/>
            <a:t>Dekonstruktion:</a:t>
          </a:r>
          <a:r>
            <a:rPr lang="de-DE" dirty="0"/>
            <a:t> </a:t>
          </a:r>
          <a:r>
            <a:rPr lang="de-DE" dirty="0" err="1"/>
            <a:t>SuS</a:t>
          </a:r>
          <a:r>
            <a:rPr lang="de-DE" dirty="0"/>
            <a:t> überlegen wie landwirtschaftliche Bewirtschaftung im Einklang mit Biodiversität sein kann.</a:t>
          </a:r>
          <a:endParaRPr lang="en-US" dirty="0"/>
        </a:p>
      </dgm:t>
    </dgm:pt>
    <dgm:pt modelId="{9900E04D-F9D4-414F-83E9-BAD66E7B91AD}" type="parTrans" cxnId="{95B59A35-5CB6-40D6-8D7C-78024DC0B204}">
      <dgm:prSet/>
      <dgm:spPr/>
      <dgm:t>
        <a:bodyPr/>
        <a:lstStyle/>
        <a:p>
          <a:endParaRPr lang="en-US"/>
        </a:p>
      </dgm:t>
    </dgm:pt>
    <dgm:pt modelId="{5DAF030C-5D58-46DB-B461-9A85554910FB}" type="sibTrans" cxnId="{95B59A35-5CB6-40D6-8D7C-78024DC0B204}">
      <dgm:prSet/>
      <dgm:spPr/>
      <dgm:t>
        <a:bodyPr/>
        <a:lstStyle/>
        <a:p>
          <a:endParaRPr lang="en-US"/>
        </a:p>
      </dgm:t>
    </dgm:pt>
    <dgm:pt modelId="{C28EE7D7-D133-4A42-8DDD-8B2DF8E6465E}">
      <dgm:prSet/>
      <dgm:spPr/>
      <dgm:t>
        <a:bodyPr/>
        <a:lstStyle/>
        <a:p>
          <a:pPr rtl="0"/>
          <a:r>
            <a:rPr lang="de-DE" b="1" dirty="0"/>
            <a:t>Reflexion und Bewertung:</a:t>
          </a:r>
          <a:r>
            <a:rPr lang="de-DE" dirty="0"/>
            <a:t> Gemeinsam mit der Lehrkraft reflektieren die </a:t>
          </a:r>
          <a:r>
            <a:rPr lang="de-DE" dirty="0" err="1"/>
            <a:t>SuS</a:t>
          </a:r>
          <a:r>
            <a:rPr lang="de-DE" dirty="0"/>
            <a:t> den Prozess des Lernen. Wie ist ihre Lernkurve verlaufen? Was war </a:t>
          </a:r>
          <a:r>
            <a:rPr lang="de-DE" dirty="0">
              <a:latin typeface="Neue Haas Grotesk Text Pro"/>
            </a:rPr>
            <a:t>hinderlich, was war förderlich?</a:t>
          </a:r>
          <a:endParaRPr lang="de-DE" dirty="0"/>
        </a:p>
      </dgm:t>
    </dgm:pt>
    <dgm:pt modelId="{0F79F09A-9B09-4D9F-9CC5-6C7C90806370}" type="parTrans" cxnId="{D16BCAB2-17DC-4F57-B6AB-3737E89E6770}">
      <dgm:prSet/>
      <dgm:spPr/>
      <dgm:t>
        <a:bodyPr/>
        <a:lstStyle/>
        <a:p>
          <a:endParaRPr lang="en-US"/>
        </a:p>
      </dgm:t>
    </dgm:pt>
    <dgm:pt modelId="{73B44C79-5B9D-4953-B715-28D2EF65E561}" type="sibTrans" cxnId="{D16BCAB2-17DC-4F57-B6AB-3737E89E6770}">
      <dgm:prSet/>
      <dgm:spPr/>
      <dgm:t>
        <a:bodyPr/>
        <a:lstStyle/>
        <a:p>
          <a:endParaRPr lang="en-US"/>
        </a:p>
      </dgm:t>
    </dgm:pt>
    <dgm:pt modelId="{427D627E-D6B5-4A2B-88E0-20842F8022D7}" type="pres">
      <dgm:prSet presAssocID="{C1236633-EDC6-4B3D-B0D0-49AF9429BB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2DAF5CA-901D-4DA1-9261-DF9D1B1ED9DB}" type="pres">
      <dgm:prSet presAssocID="{C1236633-EDC6-4B3D-B0D0-49AF9429BB55}" presName="dummyMaxCanvas" presStyleCnt="0">
        <dgm:presLayoutVars/>
      </dgm:prSet>
      <dgm:spPr/>
    </dgm:pt>
    <dgm:pt modelId="{20FEB2DD-C4CC-4C3E-91AF-85361AC8A8C7}" type="pres">
      <dgm:prSet presAssocID="{C1236633-EDC6-4B3D-B0D0-49AF9429BB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DD70B66-54F1-4279-BD6C-C7C53A994CCE}" type="pres">
      <dgm:prSet presAssocID="{C1236633-EDC6-4B3D-B0D0-49AF9429BB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E944D8F-AFD8-47FE-9E34-BFA694E920A0}" type="pres">
      <dgm:prSet presAssocID="{C1236633-EDC6-4B3D-B0D0-49AF9429BB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5717C97-E08D-4578-8B0C-8EA023C19A03}" type="pres">
      <dgm:prSet presAssocID="{C1236633-EDC6-4B3D-B0D0-49AF9429BB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9310975-7051-4206-B9AA-154BB8777BDF}" type="pres">
      <dgm:prSet presAssocID="{C1236633-EDC6-4B3D-B0D0-49AF9429BB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8F9C819-3D4C-4996-8A71-22707AC41B04}" type="pres">
      <dgm:prSet presAssocID="{C1236633-EDC6-4B3D-B0D0-49AF9429BB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8A7D7C6-83FA-4A09-AE4D-29B95BAB17CB}" type="pres">
      <dgm:prSet presAssocID="{C1236633-EDC6-4B3D-B0D0-49AF9429BB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D965F7D-74CD-4D47-8272-3BD8824C3C46}" type="pres">
      <dgm:prSet presAssocID="{C1236633-EDC6-4B3D-B0D0-49AF9429BB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37339BCD-479B-46E5-A033-DCEF6DD69BA5}" type="presOf" srcId="{5DAF030C-5D58-46DB-B461-9A85554910FB}" destId="{C9310975-7051-4206-B9AA-154BB8777BDF}" srcOrd="0" destOrd="0" presId="urn:microsoft.com/office/officeart/2005/8/layout/vProcess5"/>
    <dgm:cxn modelId="{85A9E6F9-8CAE-40B2-8FFB-48144601CF6E}" type="presOf" srcId="{C28EE7D7-D133-4A42-8DDD-8B2DF8E6465E}" destId="{2E944D8F-AFD8-47FE-9E34-BFA694E920A0}" srcOrd="0" destOrd="0" presId="urn:microsoft.com/office/officeart/2005/8/layout/vProcess5"/>
    <dgm:cxn modelId="{B4C8CF1B-2F73-48C5-A76B-01929D2E5825}" type="presOf" srcId="{7EDDA52E-AFD0-4DD5-B195-38A37AAEBDEB}" destId="{B5717C97-E08D-4578-8B0C-8EA023C19A03}" srcOrd="0" destOrd="0" presId="urn:microsoft.com/office/officeart/2005/8/layout/vProcess5"/>
    <dgm:cxn modelId="{0433CCF2-C233-4286-BAE6-E643D064C926}" type="presOf" srcId="{795654E5-0089-490B-B648-82565BEB154A}" destId="{3DD70B66-54F1-4279-BD6C-C7C53A994CCE}" srcOrd="0" destOrd="0" presId="urn:microsoft.com/office/officeart/2005/8/layout/vProcess5"/>
    <dgm:cxn modelId="{95B59A35-5CB6-40D6-8D7C-78024DC0B204}" srcId="{C1236633-EDC6-4B3D-B0D0-49AF9429BB55}" destId="{795654E5-0089-490B-B648-82565BEB154A}" srcOrd="1" destOrd="0" parTransId="{9900E04D-F9D4-414F-83E9-BAD66E7B91AD}" sibTransId="{5DAF030C-5D58-46DB-B461-9A85554910FB}"/>
    <dgm:cxn modelId="{9634F783-083E-4C40-9D70-FC4C95423C17}" type="presOf" srcId="{8E0E2EAB-6B9E-4011-9807-08B443D8EE07}" destId="{58F9C819-3D4C-4996-8A71-22707AC41B04}" srcOrd="1" destOrd="0" presId="urn:microsoft.com/office/officeart/2005/8/layout/vProcess5"/>
    <dgm:cxn modelId="{7368764B-E49E-4F6D-A172-5231D797BDC3}" type="presOf" srcId="{8E0E2EAB-6B9E-4011-9807-08B443D8EE07}" destId="{20FEB2DD-C4CC-4C3E-91AF-85361AC8A8C7}" srcOrd="0" destOrd="0" presId="urn:microsoft.com/office/officeart/2005/8/layout/vProcess5"/>
    <dgm:cxn modelId="{B3CC3A4F-23CA-450F-909D-0BE3A220F00A}" type="presOf" srcId="{C28EE7D7-D133-4A42-8DDD-8B2DF8E6465E}" destId="{3D965F7D-74CD-4D47-8272-3BD8824C3C46}" srcOrd="1" destOrd="0" presId="urn:microsoft.com/office/officeart/2005/8/layout/vProcess5"/>
    <dgm:cxn modelId="{D16BCAB2-17DC-4F57-B6AB-3737E89E6770}" srcId="{C1236633-EDC6-4B3D-B0D0-49AF9429BB55}" destId="{C28EE7D7-D133-4A42-8DDD-8B2DF8E6465E}" srcOrd="2" destOrd="0" parTransId="{0F79F09A-9B09-4D9F-9CC5-6C7C90806370}" sibTransId="{73B44C79-5B9D-4953-B715-28D2EF65E561}"/>
    <dgm:cxn modelId="{5387D548-8A94-4891-904C-FB9324B3995E}" type="presOf" srcId="{795654E5-0089-490B-B648-82565BEB154A}" destId="{A8A7D7C6-83FA-4A09-AE4D-29B95BAB17CB}" srcOrd="1" destOrd="0" presId="urn:microsoft.com/office/officeart/2005/8/layout/vProcess5"/>
    <dgm:cxn modelId="{938F4FF3-D42D-4506-93A2-C78E4F4E0230}" type="presOf" srcId="{C1236633-EDC6-4B3D-B0D0-49AF9429BB55}" destId="{427D627E-D6B5-4A2B-88E0-20842F8022D7}" srcOrd="0" destOrd="0" presId="urn:microsoft.com/office/officeart/2005/8/layout/vProcess5"/>
    <dgm:cxn modelId="{0FB4F3E3-3C29-4879-9948-4904B60D5E02}" srcId="{C1236633-EDC6-4B3D-B0D0-49AF9429BB55}" destId="{8E0E2EAB-6B9E-4011-9807-08B443D8EE07}" srcOrd="0" destOrd="0" parTransId="{909199BD-D6D2-4E96-BAEE-74E3076CED59}" sibTransId="{7EDDA52E-AFD0-4DD5-B195-38A37AAEBDEB}"/>
    <dgm:cxn modelId="{4F6BBA91-46AA-4823-B080-6C0F8F727A6F}" type="presParOf" srcId="{427D627E-D6B5-4A2B-88E0-20842F8022D7}" destId="{72DAF5CA-901D-4DA1-9261-DF9D1B1ED9DB}" srcOrd="0" destOrd="0" presId="urn:microsoft.com/office/officeart/2005/8/layout/vProcess5"/>
    <dgm:cxn modelId="{56A2BE3C-1413-4027-9230-E722432C11CE}" type="presParOf" srcId="{427D627E-D6B5-4A2B-88E0-20842F8022D7}" destId="{20FEB2DD-C4CC-4C3E-91AF-85361AC8A8C7}" srcOrd="1" destOrd="0" presId="urn:microsoft.com/office/officeart/2005/8/layout/vProcess5"/>
    <dgm:cxn modelId="{0BA27D1C-F6D1-49A9-8292-5D9ADAD04129}" type="presParOf" srcId="{427D627E-D6B5-4A2B-88E0-20842F8022D7}" destId="{3DD70B66-54F1-4279-BD6C-C7C53A994CCE}" srcOrd="2" destOrd="0" presId="urn:microsoft.com/office/officeart/2005/8/layout/vProcess5"/>
    <dgm:cxn modelId="{5C9A42F8-9C3F-4DC6-AE79-610CC4DB5F72}" type="presParOf" srcId="{427D627E-D6B5-4A2B-88E0-20842F8022D7}" destId="{2E944D8F-AFD8-47FE-9E34-BFA694E920A0}" srcOrd="3" destOrd="0" presId="urn:microsoft.com/office/officeart/2005/8/layout/vProcess5"/>
    <dgm:cxn modelId="{0EA96B04-EB5D-4E46-BE2E-E22A67B57741}" type="presParOf" srcId="{427D627E-D6B5-4A2B-88E0-20842F8022D7}" destId="{B5717C97-E08D-4578-8B0C-8EA023C19A03}" srcOrd="4" destOrd="0" presId="urn:microsoft.com/office/officeart/2005/8/layout/vProcess5"/>
    <dgm:cxn modelId="{034D66F8-69C8-4061-8FAC-1472E0766CF1}" type="presParOf" srcId="{427D627E-D6B5-4A2B-88E0-20842F8022D7}" destId="{C9310975-7051-4206-B9AA-154BB8777BDF}" srcOrd="5" destOrd="0" presId="urn:microsoft.com/office/officeart/2005/8/layout/vProcess5"/>
    <dgm:cxn modelId="{268A125C-E758-4E79-A626-A1B72608E85C}" type="presParOf" srcId="{427D627E-D6B5-4A2B-88E0-20842F8022D7}" destId="{58F9C819-3D4C-4996-8A71-22707AC41B04}" srcOrd="6" destOrd="0" presId="urn:microsoft.com/office/officeart/2005/8/layout/vProcess5"/>
    <dgm:cxn modelId="{8AC486A1-BFAA-464E-979F-88CBD5A69B87}" type="presParOf" srcId="{427D627E-D6B5-4A2B-88E0-20842F8022D7}" destId="{A8A7D7C6-83FA-4A09-AE4D-29B95BAB17CB}" srcOrd="7" destOrd="0" presId="urn:microsoft.com/office/officeart/2005/8/layout/vProcess5"/>
    <dgm:cxn modelId="{AD388099-CA8D-4909-B961-DF0D68BC4130}" type="presParOf" srcId="{427D627E-D6B5-4A2B-88E0-20842F8022D7}" destId="{3D965F7D-74CD-4D47-8272-3BD8824C3C4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5A7A6-9EBC-4848-BE8B-EB959F8FD489}">
      <dsp:nvSpPr>
        <dsp:cNvPr id="0" name=""/>
        <dsp:cNvSpPr/>
      </dsp:nvSpPr>
      <dsp:spPr>
        <a:xfrm>
          <a:off x="0" y="0"/>
          <a:ext cx="6192525" cy="18968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/>
            <a:t>Konfrontation:</a:t>
          </a:r>
          <a:r>
            <a:rPr lang="de-DE" sz="1700" b="0" kern="1200" dirty="0">
              <a:latin typeface="Neue Haas Grotesk Text Pro"/>
            </a:rPr>
            <a:t>  Thema: "</a:t>
          </a:r>
          <a:r>
            <a:rPr lang="de-DE" sz="1700" b="0" kern="1200" dirty="0"/>
            <a:t>Biodiversitätsverlust durch</a:t>
          </a:r>
          <a:r>
            <a:rPr lang="de-DE" sz="1700" b="1" kern="1200" dirty="0"/>
            <a:t> </a:t>
          </a:r>
          <a:r>
            <a:rPr lang="de-DE" sz="1700" b="0" kern="1200" dirty="0"/>
            <a:t>die</a:t>
          </a:r>
          <a:r>
            <a:rPr lang="de-DE" sz="1700" b="1" kern="1200" dirty="0"/>
            <a:t> </a:t>
          </a:r>
          <a:r>
            <a:rPr lang="de-DE" sz="1700" kern="1200" dirty="0"/>
            <a:t>Landwirtschaft</a:t>
          </a:r>
          <a:r>
            <a:rPr lang="de-DE" sz="1700" kern="1200" dirty="0">
              <a:latin typeface="Neue Haas Grotesk Text Pro"/>
            </a:rPr>
            <a:t>"</a:t>
          </a:r>
          <a:endParaRPr lang="en-US" sz="1700" kern="1200" dirty="0">
            <a:latin typeface="Neue Haas Grotesk Text Pro"/>
          </a:endParaRPr>
        </a:p>
      </dsp:txBody>
      <dsp:txXfrm>
        <a:off x="55556" y="55556"/>
        <a:ext cx="4145700" cy="1785716"/>
      </dsp:txXfrm>
    </dsp:sp>
    <dsp:sp modelId="{CEB7B57E-825F-4FE2-B5D0-2DCED111000F}">
      <dsp:nvSpPr>
        <dsp:cNvPr id="0" name=""/>
        <dsp:cNvSpPr/>
      </dsp:nvSpPr>
      <dsp:spPr>
        <a:xfrm>
          <a:off x="546399" y="2212965"/>
          <a:ext cx="6192525" cy="1896828"/>
        </a:xfrm>
        <a:prstGeom prst="roundRect">
          <a:avLst>
            <a:gd name="adj" fmla="val 10000"/>
          </a:avLst>
        </a:prstGeom>
        <a:solidFill>
          <a:schemeClr val="accent2">
            <a:hueOff val="-1012961"/>
            <a:satOff val="-7749"/>
            <a:lumOff val="-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/>
            <a:t>Rekonstruktion der Ist-Situation:</a:t>
          </a:r>
          <a:r>
            <a:rPr lang="de-DE" sz="1700" kern="1200" dirty="0"/>
            <a:t> </a:t>
          </a:r>
          <a:r>
            <a:rPr lang="de-DE" sz="1700" kern="1200" dirty="0">
              <a:latin typeface="Neue Haas Grotesk Text Pro"/>
            </a:rPr>
            <a:t/>
          </a:r>
          <a:br>
            <a:rPr lang="de-DE" sz="1700" kern="1200" dirty="0">
              <a:latin typeface="Neue Haas Grotesk Text Pro"/>
            </a:rPr>
          </a:br>
          <a:r>
            <a:rPr lang="de-DE" sz="1700" kern="1200" dirty="0" err="1"/>
            <a:t>SuS</a:t>
          </a:r>
          <a:r>
            <a:rPr lang="de-DE" sz="1700" kern="1200" dirty="0"/>
            <a:t> suchen verschiedene Artikel zusammen, die sich mit dem Thema beschäftigen</a:t>
          </a:r>
          <a:r>
            <a:rPr lang="de-DE" sz="1700" kern="1200" dirty="0">
              <a:latin typeface="Neue Haas Grotesk Text Pro"/>
            </a:rPr>
            <a:t>,</a:t>
          </a:r>
          <a:r>
            <a:rPr lang="de-DE" sz="1700" kern="1200" dirty="0"/>
            <a:t> </a:t>
          </a:r>
          <a:r>
            <a:rPr lang="de-DE" sz="1700" kern="1200" dirty="0">
              <a:latin typeface="Neue Haas Grotesk Text Pro"/>
            </a:rPr>
            <a:t>z</a:t>
          </a:r>
          <a:r>
            <a:rPr lang="de-DE" sz="1700" kern="1200" dirty="0"/>
            <a:t>.B. </a:t>
          </a:r>
          <a:r>
            <a:rPr lang="de-DE" sz="1700" kern="1200" dirty="0">
              <a:latin typeface="Neue Haas Grotesk Text Pro"/>
            </a:rPr>
            <a:t>Fachliteratur, mit</a:t>
          </a:r>
          <a:r>
            <a:rPr lang="de-DE" sz="1700" kern="1200" dirty="0"/>
            <a:t> dem Zweck</a:t>
          </a:r>
          <a:r>
            <a:rPr lang="de-DE" sz="1700" kern="1200" dirty="0">
              <a:latin typeface="Neue Haas Grotesk Text Pro"/>
            </a:rPr>
            <a:t>,</a:t>
          </a:r>
          <a:r>
            <a:rPr lang="de-DE" sz="1700" kern="1200" dirty="0"/>
            <a:t> um die aktuelle Situation beschreiben zu können.</a:t>
          </a:r>
          <a:endParaRPr lang="en-US" sz="1700" kern="1200" dirty="0"/>
        </a:p>
      </dsp:txBody>
      <dsp:txXfrm>
        <a:off x="601955" y="2268521"/>
        <a:ext cx="4302075" cy="1785716"/>
      </dsp:txXfrm>
    </dsp:sp>
    <dsp:sp modelId="{F3DEC7B8-922F-4F2E-89E5-BDBE7F84184D}">
      <dsp:nvSpPr>
        <dsp:cNvPr id="0" name=""/>
        <dsp:cNvSpPr/>
      </dsp:nvSpPr>
      <dsp:spPr>
        <a:xfrm>
          <a:off x="1092798" y="4425931"/>
          <a:ext cx="6192525" cy="1896828"/>
        </a:xfrm>
        <a:prstGeom prst="roundRect">
          <a:avLst>
            <a:gd name="adj" fmla="val 10000"/>
          </a:avLst>
        </a:prstGeom>
        <a:solidFill>
          <a:schemeClr val="accent2">
            <a:hueOff val="-2025922"/>
            <a:satOff val="-15499"/>
            <a:lumOff val="-1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/>
            <a:t>Intervention: </a:t>
          </a:r>
          <a:r>
            <a:rPr lang="de-DE" sz="1700" kern="1200" dirty="0"/>
            <a:t>Die Lehrkraft</a:t>
          </a:r>
          <a:r>
            <a:rPr lang="de-DE" sz="1700" kern="1200" dirty="0">
              <a:latin typeface="Neue Haas Grotesk Text Pro"/>
            </a:rPr>
            <a:t> zeigt</a:t>
          </a:r>
          <a:r>
            <a:rPr lang="de-DE" sz="1700" kern="1200" dirty="0"/>
            <a:t> provokante Beispiele/Videos aus dem Internet, wo die Rolle der Landwirtschaft in Bezug auf </a:t>
          </a:r>
          <a:r>
            <a:rPr lang="de-DE" sz="1700" kern="1200" dirty="0">
              <a:latin typeface="Neue Haas Grotesk Text Pro"/>
            </a:rPr>
            <a:t>den</a:t>
          </a:r>
          <a:r>
            <a:rPr lang="de-DE" sz="1700" kern="1200" dirty="0"/>
            <a:t> Biodiversitätsverlust kritisch dargestellt wird. Dadurch werden die </a:t>
          </a:r>
          <a:r>
            <a:rPr lang="de-DE" sz="1700" kern="1200" dirty="0" err="1"/>
            <a:t>SuS</a:t>
          </a:r>
          <a:r>
            <a:rPr lang="de-DE" sz="1700" kern="1200" dirty="0"/>
            <a:t> herausgefordert Argumente dafür bzw. dagegen zu finden.</a:t>
          </a:r>
          <a:endParaRPr lang="en-US" sz="1700" kern="1200" dirty="0"/>
        </a:p>
      </dsp:txBody>
      <dsp:txXfrm>
        <a:off x="1148354" y="4481487"/>
        <a:ext cx="4302075" cy="1785716"/>
      </dsp:txXfrm>
    </dsp:sp>
    <dsp:sp modelId="{55918290-774C-4B0C-9DF7-13EB372AE2DF}">
      <dsp:nvSpPr>
        <dsp:cNvPr id="0" name=""/>
        <dsp:cNvSpPr/>
      </dsp:nvSpPr>
      <dsp:spPr>
        <a:xfrm>
          <a:off x="4959587" y="1438427"/>
          <a:ext cx="1232938" cy="1232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36998" y="1438427"/>
        <a:ext cx="678116" cy="927786"/>
      </dsp:txXfrm>
    </dsp:sp>
    <dsp:sp modelId="{FD703565-849D-46C1-9B97-51939F0D7AA1}">
      <dsp:nvSpPr>
        <dsp:cNvPr id="0" name=""/>
        <dsp:cNvSpPr/>
      </dsp:nvSpPr>
      <dsp:spPr>
        <a:xfrm>
          <a:off x="5505986" y="3638748"/>
          <a:ext cx="1232938" cy="1232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38028"/>
            <a:satOff val="-10753"/>
            <a:lumOff val="-9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38028"/>
              <a:satOff val="-10753"/>
              <a:lumOff val="-9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783397" y="3638748"/>
        <a:ext cx="678116" cy="9277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EB2DD-C4CC-4C3E-91AF-85361AC8A8C7}">
      <dsp:nvSpPr>
        <dsp:cNvPr id="0" name=""/>
        <dsp:cNvSpPr/>
      </dsp:nvSpPr>
      <dsp:spPr>
        <a:xfrm>
          <a:off x="0" y="0"/>
          <a:ext cx="6475323" cy="19000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Interaktion: </a:t>
          </a:r>
          <a:r>
            <a:rPr lang="de-DE" sz="1800" kern="1200" dirty="0" err="1"/>
            <a:t>SuS</a:t>
          </a:r>
          <a:r>
            <a:rPr lang="de-DE" sz="1800" kern="1200" dirty="0"/>
            <a:t> befragen </a:t>
          </a:r>
          <a:r>
            <a:rPr lang="de-DE" sz="1800" kern="1200" dirty="0">
              <a:latin typeface="Neue Haas Grotesk Text Pro"/>
            </a:rPr>
            <a:t>Landwirt*innen und Fachleute </a:t>
          </a:r>
          <a:r>
            <a:rPr lang="de-DE" sz="1800" kern="1200" dirty="0"/>
            <a:t> </a:t>
          </a:r>
          <a:r>
            <a:rPr lang="de-DE" sz="1800" kern="1200" dirty="0">
              <a:latin typeface="Neue Haas Grotesk Text Pro"/>
            </a:rPr>
            <a:t>zu diesem</a:t>
          </a:r>
          <a:r>
            <a:rPr lang="de-DE" sz="1800" kern="1200" dirty="0"/>
            <a:t> Thema anhand eines vorher gefertigten Fragenkataloges. Dadurch können sie gelernten Inhalt festigen bzw. durch den Austausch mit den Befragten nochmals überdenken.</a:t>
          </a:r>
          <a:endParaRPr lang="en-US" sz="1800" kern="1200" dirty="0"/>
        </a:p>
      </dsp:txBody>
      <dsp:txXfrm>
        <a:off x="55650" y="55650"/>
        <a:ext cx="4425024" cy="1788747"/>
      </dsp:txXfrm>
    </dsp:sp>
    <dsp:sp modelId="{3DD70B66-54F1-4279-BD6C-C7C53A994CCE}">
      <dsp:nvSpPr>
        <dsp:cNvPr id="0" name=""/>
        <dsp:cNvSpPr/>
      </dsp:nvSpPr>
      <dsp:spPr>
        <a:xfrm>
          <a:off x="571352" y="2216722"/>
          <a:ext cx="6475323" cy="1900047"/>
        </a:xfrm>
        <a:prstGeom prst="roundRect">
          <a:avLst>
            <a:gd name="adj" fmla="val 10000"/>
          </a:avLst>
        </a:prstGeom>
        <a:solidFill>
          <a:schemeClr val="accent2">
            <a:hueOff val="-1012961"/>
            <a:satOff val="-7749"/>
            <a:lumOff val="-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Dekonstruktion:</a:t>
          </a:r>
          <a:r>
            <a:rPr lang="de-DE" sz="1800" kern="1200" dirty="0"/>
            <a:t> </a:t>
          </a:r>
          <a:r>
            <a:rPr lang="de-DE" sz="1800" kern="1200" dirty="0" err="1"/>
            <a:t>SuS</a:t>
          </a:r>
          <a:r>
            <a:rPr lang="de-DE" sz="1800" kern="1200" dirty="0"/>
            <a:t> überlegen wie landwirtschaftliche Bewirtschaftung im Einklang mit Biodiversität sein kann.</a:t>
          </a:r>
          <a:endParaRPr lang="en-US" sz="1800" kern="1200" dirty="0"/>
        </a:p>
      </dsp:txBody>
      <dsp:txXfrm>
        <a:off x="627002" y="2272372"/>
        <a:ext cx="4557640" cy="1788747"/>
      </dsp:txXfrm>
    </dsp:sp>
    <dsp:sp modelId="{2E944D8F-AFD8-47FE-9E34-BFA694E920A0}">
      <dsp:nvSpPr>
        <dsp:cNvPr id="0" name=""/>
        <dsp:cNvSpPr/>
      </dsp:nvSpPr>
      <dsp:spPr>
        <a:xfrm>
          <a:off x="1142704" y="4433445"/>
          <a:ext cx="6475323" cy="1900047"/>
        </a:xfrm>
        <a:prstGeom prst="roundRect">
          <a:avLst>
            <a:gd name="adj" fmla="val 10000"/>
          </a:avLst>
        </a:prstGeom>
        <a:solidFill>
          <a:schemeClr val="accent2">
            <a:hueOff val="-2025922"/>
            <a:satOff val="-15499"/>
            <a:lumOff val="-1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dirty="0"/>
            <a:t>Reflexion und Bewertung:</a:t>
          </a:r>
          <a:r>
            <a:rPr lang="de-DE" sz="1800" kern="1200" dirty="0"/>
            <a:t> Gemeinsam mit der Lehrkraft reflektieren die </a:t>
          </a:r>
          <a:r>
            <a:rPr lang="de-DE" sz="1800" kern="1200" dirty="0" err="1"/>
            <a:t>SuS</a:t>
          </a:r>
          <a:r>
            <a:rPr lang="de-DE" sz="1800" kern="1200" dirty="0"/>
            <a:t> den Prozess des Lernen. Wie ist ihre Lernkurve verlaufen? Was war </a:t>
          </a:r>
          <a:r>
            <a:rPr lang="de-DE" sz="1800" kern="1200" dirty="0">
              <a:latin typeface="Neue Haas Grotesk Text Pro"/>
            </a:rPr>
            <a:t>hinderlich, was war förderlich?</a:t>
          </a:r>
          <a:endParaRPr lang="de-DE" sz="1800" kern="1200" dirty="0"/>
        </a:p>
      </dsp:txBody>
      <dsp:txXfrm>
        <a:off x="1198354" y="4489095"/>
        <a:ext cx="4557640" cy="1788747"/>
      </dsp:txXfrm>
    </dsp:sp>
    <dsp:sp modelId="{B5717C97-E08D-4578-8B0C-8EA023C19A03}">
      <dsp:nvSpPr>
        <dsp:cNvPr id="0" name=""/>
        <dsp:cNvSpPr/>
      </dsp:nvSpPr>
      <dsp:spPr>
        <a:xfrm>
          <a:off x="5240292" y="1440869"/>
          <a:ext cx="1235031" cy="12350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518174" y="1440869"/>
        <a:ext cx="679267" cy="929361"/>
      </dsp:txXfrm>
    </dsp:sp>
    <dsp:sp modelId="{C9310975-7051-4206-B9AA-154BB8777BDF}">
      <dsp:nvSpPr>
        <dsp:cNvPr id="0" name=""/>
        <dsp:cNvSpPr/>
      </dsp:nvSpPr>
      <dsp:spPr>
        <a:xfrm>
          <a:off x="5811644" y="3644925"/>
          <a:ext cx="1235031" cy="12350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238028"/>
            <a:satOff val="-10753"/>
            <a:lumOff val="-98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38028"/>
              <a:satOff val="-10753"/>
              <a:lumOff val="-9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89526" y="3644925"/>
        <a:ext cx="679267" cy="929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xmlns="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xmlns="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xmlns="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xmlns="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xmlns="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xmlns="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xmlns="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xmlns="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xmlns="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xmlns="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xmlns="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8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64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xmlns="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xmlns="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xmlns="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xmlns="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xmlns="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xmlns="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xmlns="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xmlns="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xmlns="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xmlns="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xmlns="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xmlns="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29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3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4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7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5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5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xmlns="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xmlns="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8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xV0GcN7tE&amp;t=11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5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6924" y="4818126"/>
            <a:ext cx="6402597" cy="1063244"/>
          </a:xfrm>
        </p:spPr>
        <p:txBody>
          <a:bodyPr anchor="b">
            <a:normAutofit/>
          </a:bodyPr>
          <a:lstStyle/>
          <a:p>
            <a:r>
              <a:rPr lang="de-DE" sz="4800">
                <a:ea typeface="Meiryo"/>
              </a:rPr>
              <a:t>Grüne Pädagogik</a:t>
            </a:r>
            <a:endParaRPr lang="de-DE" sz="48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88276" y="4818126"/>
            <a:ext cx="4132763" cy="943102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de-DE" sz="1400">
                <a:ea typeface="Meiryo"/>
              </a:rPr>
              <a:t>Andreas Haselmann</a:t>
            </a:r>
          </a:p>
          <a:p>
            <a:pPr algn="r">
              <a:lnSpc>
                <a:spcPct val="90000"/>
              </a:lnSpc>
            </a:pPr>
            <a:r>
              <a:rPr lang="de-DE" sz="1400">
                <a:ea typeface="Meiryo"/>
              </a:rPr>
              <a:t>Regina Rinner</a:t>
            </a:r>
          </a:p>
          <a:p>
            <a:pPr algn="r">
              <a:lnSpc>
                <a:spcPct val="90000"/>
              </a:lnSpc>
            </a:pPr>
            <a:r>
              <a:rPr lang="de-DE" sz="1400">
                <a:ea typeface="Meiryo"/>
              </a:rPr>
              <a:t>Ramona Strobelberger</a:t>
            </a:r>
          </a:p>
        </p:txBody>
      </p:sp>
      <p:grpSp>
        <p:nvGrpSpPr>
          <p:cNvPr id="39" name="Group 27">
            <a:extLst>
              <a:ext uri="{FF2B5EF4-FFF2-40B4-BE49-F238E27FC236}">
                <a16:creationId xmlns:a16="http://schemas.microsoft.com/office/drawing/2014/main" xmlns="" id="{BCFFF971-DAC9-F44B-9F22-4B030B6B61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40" name="Oval 28">
              <a:extLst>
                <a:ext uri="{FF2B5EF4-FFF2-40B4-BE49-F238E27FC236}">
                  <a16:creationId xmlns:a16="http://schemas.microsoft.com/office/drawing/2014/main" xmlns="" id="{AA637262-7483-9F43-A425-2A50FAE310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xmlns="" id="{2E3E7145-2B02-8142-A82F-FFCA717D61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xmlns="" id="{33EA453D-E925-4C4C-A1E9-D54E82602D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xmlns="" id="{CBA4AF6C-8831-A34A-91A3-CC6ED3566B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xmlns="" id="{8B12A352-6C2B-B94E-82E0-45D881BB7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ugen auf einem Bonbon">
            <a:extLst>
              <a:ext uri="{FF2B5EF4-FFF2-40B4-BE49-F238E27FC236}">
                <a16:creationId xmlns:a16="http://schemas.microsoft.com/office/drawing/2014/main" xmlns="" id="{33A8C8C3-6B00-3423-D49F-7C11BDEE1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5" b="41364"/>
          <a:stretch/>
        </p:blipFill>
        <p:spPr>
          <a:xfrm>
            <a:off x="651537" y="685669"/>
            <a:ext cx="10885572" cy="368324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1B96028-BC88-E342-92F9-2077614638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8218F234-ED59-4047-881B-D61CFC71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5018677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/>
              <a:t>Was ist </a:t>
            </a:r>
            <a:br>
              <a:rPr lang="de-DE"/>
            </a:br>
            <a:r>
              <a:rPr lang="de-DE"/>
              <a:t>Grüne Pädagogik?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C90FCE7-156B-CD12-65BE-0DDC1D3E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5018677" cy="360121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None/>
            </a:pPr>
            <a:r>
              <a:rPr lang="en-US"/>
              <a:t>.. </a:t>
            </a:r>
            <a:r>
              <a:rPr lang="en-US" err="1"/>
              <a:t>hilft</a:t>
            </a:r>
            <a:r>
              <a:rPr lang="en-US"/>
              <a:t> Modelle für </a:t>
            </a:r>
            <a:r>
              <a:rPr lang="en-US" err="1"/>
              <a:t>zukunftsfähige</a:t>
            </a:r>
            <a:r>
              <a:rPr lang="en-US"/>
              <a:t> </a:t>
            </a:r>
            <a:r>
              <a:rPr lang="en-US" err="1"/>
              <a:t>Lebensstile</a:t>
            </a:r>
            <a:r>
              <a:rPr lang="en-US"/>
              <a:t> </a:t>
            </a:r>
            <a:r>
              <a:rPr lang="en-US" err="1"/>
              <a:t>zu</a:t>
            </a:r>
            <a:r>
              <a:rPr lang="en-US"/>
              <a:t> </a:t>
            </a:r>
            <a:r>
              <a:rPr lang="en-US" err="1"/>
              <a:t>entwickeln</a:t>
            </a:r>
            <a:endParaRPr lang="de-DE" err="1"/>
          </a:p>
          <a:p>
            <a:pPr>
              <a:buNone/>
            </a:pPr>
            <a:r>
              <a:rPr lang="en-US"/>
              <a:t>.. </a:t>
            </a:r>
            <a:r>
              <a:rPr lang="en-US" err="1"/>
              <a:t>bedeutet</a:t>
            </a:r>
            <a:r>
              <a:rPr lang="en-US"/>
              <a:t> </a:t>
            </a:r>
            <a:r>
              <a:rPr lang="en-US" err="1"/>
              <a:t>aktives</a:t>
            </a:r>
            <a:r>
              <a:rPr lang="en-US"/>
              <a:t> Lernen in </a:t>
            </a:r>
            <a:r>
              <a:rPr lang="en-US" err="1"/>
              <a:t>einem</a:t>
            </a:r>
            <a:r>
              <a:rPr lang="en-US"/>
              <a:t> </a:t>
            </a:r>
            <a:r>
              <a:rPr lang="en-US" err="1"/>
              <a:t>sozialen</a:t>
            </a:r>
            <a:r>
              <a:rPr lang="en-US"/>
              <a:t> </a:t>
            </a:r>
            <a:r>
              <a:rPr lang="en-US" err="1"/>
              <a:t>Austausch</a:t>
            </a:r>
          </a:p>
          <a:p>
            <a:pPr>
              <a:buNone/>
            </a:pPr>
            <a:r>
              <a:rPr lang="en-US"/>
              <a:t>.. vermeidet Schubladendenken</a:t>
            </a:r>
          </a:p>
          <a:p>
            <a:pPr>
              <a:buNone/>
            </a:pPr>
            <a:r>
              <a:rPr lang="en-US"/>
              <a:t>.. </a:t>
            </a:r>
            <a:r>
              <a:rPr lang="en-US" err="1"/>
              <a:t>irritiert</a:t>
            </a:r>
            <a:r>
              <a:rPr lang="en-US"/>
              <a:t> und </a:t>
            </a:r>
            <a:r>
              <a:rPr lang="en-US" err="1"/>
              <a:t>lässt</a:t>
            </a:r>
            <a:r>
              <a:rPr lang="en-US"/>
              <a:t> Neues </a:t>
            </a:r>
            <a:r>
              <a:rPr lang="en-US" err="1"/>
              <a:t>entdecken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BFD251E3-961F-2440-B872-1D2667182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5558ED88-23E3-3941-8644-676CD732E7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24B1447F-72DA-384E-9D7D-C33A13EF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86089DDC-F160-E24D-A726-0082953C0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1A211FA8-50B3-3C4E-A234-1580EA200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6A73788D-F322-0047-BF9E-A8E69D8454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7E90A8A1-A164-EA41-86BB-166893179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894343D-4C51-384E-BEC6-1517A940C0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fik 4">
            <a:extLst>
              <a:ext uri="{FF2B5EF4-FFF2-40B4-BE49-F238E27FC236}">
                <a16:creationId xmlns:a16="http://schemas.microsoft.com/office/drawing/2014/main" xmlns="" id="{6FEC6D56-A0DD-116A-185C-340A70E54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6" r="11610" b="4"/>
          <a:stretch/>
        </p:blipFill>
        <p:spPr>
          <a:xfrm>
            <a:off x="6091668" y="225698"/>
            <a:ext cx="5907594" cy="5919139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xmlns="" id="{4A7DC66A-11E6-83CD-5C07-FFFF17D724A5}"/>
              </a:ext>
            </a:extLst>
          </p:cNvPr>
          <p:cNvSpPr txBox="1">
            <a:spLocks/>
          </p:cNvSpPr>
          <p:nvPr/>
        </p:nvSpPr>
        <p:spPr>
          <a:xfrm>
            <a:off x="560590" y="6152178"/>
            <a:ext cx="5226067" cy="37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1400">
                <a:ea typeface="Meiryo"/>
              </a:rPr>
              <a:t>https:\\www.gruene-padagogik.at; Zugriff am 12.03.2023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427290C6-8C35-8F33-3B3C-334ADDADFAB4}"/>
              </a:ext>
            </a:extLst>
          </p:cNvPr>
          <p:cNvSpPr txBox="1"/>
          <p:nvPr/>
        </p:nvSpPr>
        <p:spPr>
          <a:xfrm>
            <a:off x="1298619" y="5444007"/>
            <a:ext cx="5025443" cy="38006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  <a:hlinkClick r:id="rId3"/>
              </a:rPr>
              <a:t>Gründe Pädagogik aus Sicht einer Studentin</a:t>
            </a:r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2EDF89A5-9496-F69F-9587-D1D1FBBA38E8}"/>
              </a:ext>
            </a:extLst>
          </p:cNvPr>
          <p:cNvSpPr/>
          <p:nvPr/>
        </p:nvSpPr>
        <p:spPr>
          <a:xfrm>
            <a:off x="745901" y="5513767"/>
            <a:ext cx="450760" cy="2575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EB46B8FB-F6A2-5F47-A6CD-A7E17E692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419BDE93-3EC2-4E4D-BC0B-417378F49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46">
              <a:extLst>
                <a:ext uri="{FF2B5EF4-FFF2-40B4-BE49-F238E27FC236}">
                  <a16:creationId xmlns:a16="http://schemas.microsoft.com/office/drawing/2014/main" xmlns="" id="{FE21F82F-1EE5-8240-97F8-387DF0253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xmlns="" id="{AE1903E3-6B5F-6B4C-9A1F-62628A050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F7C55863-3B37-0743-B001-1A970033FB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932B4C24-3A58-924C-B79A-D961EF7C2C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21EF52E0-D2CF-544F-93A6-4D7B45A048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63">
              <a:extLst>
                <a:ext uri="{FF2B5EF4-FFF2-40B4-BE49-F238E27FC236}">
                  <a16:creationId xmlns:a16="http://schemas.microsoft.com/office/drawing/2014/main" xmlns="" id="{6966CFE5-1C8C-2E4F-9B2D-A8438F5A53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 64">
              <a:extLst>
                <a:ext uri="{FF2B5EF4-FFF2-40B4-BE49-F238E27FC236}">
                  <a16:creationId xmlns:a16="http://schemas.microsoft.com/office/drawing/2014/main" xmlns="" id="{9FD29EF3-A5B2-554A-A307-6BE1BCE8A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AC1ECAD8-0CF2-934D-AA1E-C108208CDE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DB14DED1-3A58-8C4D-902E-2A9F34043F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65D65157-5719-0341-A807-A8956595F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A7F23F74-B777-2A4C-8EF9-E798880D5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70">
              <a:extLst>
                <a:ext uri="{FF2B5EF4-FFF2-40B4-BE49-F238E27FC236}">
                  <a16:creationId xmlns:a16="http://schemas.microsoft.com/office/drawing/2014/main" xmlns="" id="{E3B9A050-0AE1-1D4B-A2AC-6EEF64B10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Freeform 71">
              <a:extLst>
                <a:ext uri="{FF2B5EF4-FFF2-40B4-BE49-F238E27FC236}">
                  <a16:creationId xmlns:a16="http://schemas.microsoft.com/office/drawing/2014/main" xmlns="" id="{C424FE38-F803-8D47-BF56-1B18EC2B1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E37187F2-9212-0641-97D0-1ACD50B748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C760C651-2AC4-564E-BEAA-AB7FAFE7F7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58B0A1B8-5BA3-3548-9511-B4904D052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75">
              <a:extLst>
                <a:ext uri="{FF2B5EF4-FFF2-40B4-BE49-F238E27FC236}">
                  <a16:creationId xmlns:a16="http://schemas.microsoft.com/office/drawing/2014/main" xmlns="" id="{424CD779-EE9A-214D-9488-767327E37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Freeform 76">
              <a:extLst>
                <a:ext uri="{FF2B5EF4-FFF2-40B4-BE49-F238E27FC236}">
                  <a16:creationId xmlns:a16="http://schemas.microsoft.com/office/drawing/2014/main" xmlns="" id="{630D08C6-9EFB-8540-875F-2A55DED2AA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Freeform 77">
              <a:extLst>
                <a:ext uri="{FF2B5EF4-FFF2-40B4-BE49-F238E27FC236}">
                  <a16:creationId xmlns:a16="http://schemas.microsoft.com/office/drawing/2014/main" xmlns="" id="{D7E8DA86-1294-4641-9C52-6E1531506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Freeform 78">
              <a:extLst>
                <a:ext uri="{FF2B5EF4-FFF2-40B4-BE49-F238E27FC236}">
                  <a16:creationId xmlns:a16="http://schemas.microsoft.com/office/drawing/2014/main" xmlns="" id="{011063C9-2A43-3348-A018-F27FACAA77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Freeform 79">
              <a:extLst>
                <a:ext uri="{FF2B5EF4-FFF2-40B4-BE49-F238E27FC236}">
                  <a16:creationId xmlns:a16="http://schemas.microsoft.com/office/drawing/2014/main" xmlns="" id="{EE85C7DE-D965-244F-BD95-3A05FF4AAC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Freeform 80">
              <a:extLst>
                <a:ext uri="{FF2B5EF4-FFF2-40B4-BE49-F238E27FC236}">
                  <a16:creationId xmlns:a16="http://schemas.microsoft.com/office/drawing/2014/main" xmlns="" id="{315A1389-149A-3342-A863-637D42FDB2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Freeform 81">
              <a:extLst>
                <a:ext uri="{FF2B5EF4-FFF2-40B4-BE49-F238E27FC236}">
                  <a16:creationId xmlns:a16="http://schemas.microsoft.com/office/drawing/2014/main" xmlns="" id="{B149CC6F-B6C6-BE46-B451-1BF7D47A8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D33A3282-0389-C547-8CA6-7F3E7F27B3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xmlns="" id="{4EFE82FE-7465-AE46-88DF-34D347E83B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26C321DA-1EDE-3E4B-8B73-6477B2C6D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C13524B-3A91-1E40-840D-09EDE65E05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85">
              <a:extLst>
                <a:ext uri="{FF2B5EF4-FFF2-40B4-BE49-F238E27FC236}">
                  <a16:creationId xmlns:a16="http://schemas.microsoft.com/office/drawing/2014/main" xmlns="" id="{E03B804C-EF61-0141-A6AB-D81EDA5AC3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 86">
              <a:extLst>
                <a:ext uri="{FF2B5EF4-FFF2-40B4-BE49-F238E27FC236}">
                  <a16:creationId xmlns:a16="http://schemas.microsoft.com/office/drawing/2014/main" xmlns="" id="{CAB80ED1-EE7D-3843-9750-C6C8C5F8E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 87">
              <a:extLst>
                <a:ext uri="{FF2B5EF4-FFF2-40B4-BE49-F238E27FC236}">
                  <a16:creationId xmlns:a16="http://schemas.microsoft.com/office/drawing/2014/main" xmlns="" id="{8BCD1EDB-B320-594D-86D1-7A73424B23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 88">
              <a:extLst>
                <a:ext uri="{FF2B5EF4-FFF2-40B4-BE49-F238E27FC236}">
                  <a16:creationId xmlns:a16="http://schemas.microsoft.com/office/drawing/2014/main" xmlns="" id="{A6B97414-A09F-8647-823F-295A0FEF5D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 89">
              <a:extLst>
                <a:ext uri="{FF2B5EF4-FFF2-40B4-BE49-F238E27FC236}">
                  <a16:creationId xmlns:a16="http://schemas.microsoft.com/office/drawing/2014/main" xmlns="" id="{BA92AD33-EF27-124E-AF6E-9BA5401EC2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 98">
              <a:extLst>
                <a:ext uri="{FF2B5EF4-FFF2-40B4-BE49-F238E27FC236}">
                  <a16:creationId xmlns:a16="http://schemas.microsoft.com/office/drawing/2014/main" xmlns="" id="{24B8C792-BD2C-6D48-93EE-D615EF38F2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78209A-27F7-7C04-AE47-8AE58D9F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284" y="364243"/>
            <a:ext cx="3598719" cy="52678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err="1"/>
              <a:t>Spirale</a:t>
            </a:r>
            <a:r>
              <a:rPr lang="en-US" sz="2800"/>
              <a:t> der </a:t>
            </a:r>
            <a:br>
              <a:rPr lang="en-US" sz="2800"/>
            </a:br>
            <a:r>
              <a:rPr lang="en-US" sz="2800" err="1"/>
              <a:t>Grünen</a:t>
            </a:r>
            <a:r>
              <a:rPr lang="en-US" sz="2800"/>
              <a:t> </a:t>
            </a:r>
            <a:r>
              <a:rPr lang="en-US" sz="2800" err="1"/>
              <a:t>Pädagogik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2400" err="1"/>
              <a:t>bildet</a:t>
            </a:r>
            <a:r>
              <a:rPr lang="en-US" sz="2400"/>
              <a:t> die  </a:t>
            </a:r>
            <a:r>
              <a:rPr lang="en-US" sz="2400" err="1"/>
              <a:t>Ausgangsbasis</a:t>
            </a:r>
            <a:r>
              <a:rPr lang="en-US" sz="2400"/>
              <a:t> der </a:t>
            </a:r>
            <a:r>
              <a:rPr lang="en-US" sz="2400" err="1"/>
              <a:t>Unterrichtsplanung</a:t>
            </a:r>
            <a:endParaRPr lang="en-US" sz="240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xmlns="" id="{D378EA52-29C9-2A2B-AF41-3F9B94AB4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61" t="940" r="7383" b="-422"/>
          <a:stretch/>
        </p:blipFill>
        <p:spPr>
          <a:xfrm>
            <a:off x="1" y="41685"/>
            <a:ext cx="7955799" cy="6822317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EEA70831-9A8D-3B4D-8EA5-EE32F93E9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Untertitel 2">
            <a:extLst>
              <a:ext uri="{FF2B5EF4-FFF2-40B4-BE49-F238E27FC236}">
                <a16:creationId xmlns:a16="http://schemas.microsoft.com/office/drawing/2014/main" xmlns="" id="{96FCF2FE-FC7C-333C-77FB-2E975FBAEE5C}"/>
              </a:ext>
            </a:extLst>
          </p:cNvPr>
          <p:cNvSpPr txBox="1">
            <a:spLocks/>
          </p:cNvSpPr>
          <p:nvPr/>
        </p:nvSpPr>
        <p:spPr>
          <a:xfrm>
            <a:off x="6899547" y="6196352"/>
            <a:ext cx="5226067" cy="37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1400">
                <a:ea typeface="Meiryo"/>
              </a:rPr>
              <a:t>https:\\www.gruene-padagogik.at; Zugriff am 12.03.2023</a:t>
            </a:r>
          </a:p>
        </p:txBody>
      </p:sp>
    </p:spTree>
    <p:extLst>
      <p:ext uri="{BB962C8B-B14F-4D97-AF65-F5344CB8AC3E}">
        <p14:creationId xmlns:p14="http://schemas.microsoft.com/office/powerpoint/2010/main" val="6708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6693A-FEC2-44EF-49DC-8CA0E8D2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89"/>
            <a:ext cx="4562855" cy="1452906"/>
          </a:xfrm>
        </p:spPr>
        <p:txBody>
          <a:bodyPr>
            <a:normAutofit fontScale="90000"/>
          </a:bodyPr>
          <a:lstStyle/>
          <a:p>
            <a:r>
              <a:rPr lang="en-US" err="1"/>
              <a:t>Beispiel</a:t>
            </a:r>
            <a:r>
              <a:rPr lang="en-US"/>
              <a:t> der </a:t>
            </a:r>
            <a:br>
              <a:rPr lang="en-US"/>
            </a:br>
            <a:r>
              <a:rPr lang="en-US" err="1"/>
              <a:t>Grünen</a:t>
            </a:r>
            <a:r>
              <a:rPr lang="en-US"/>
              <a:t> </a:t>
            </a:r>
            <a:r>
              <a:rPr lang="en-US" err="1"/>
              <a:t>Pädagogik</a:t>
            </a:r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D40C408-1C95-CC45-87A7-61CE8B1F93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064C34AA-742A-4849-8CD3-EBD627656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xmlns="" id="{EC6ED33D-9A7B-5247-BA45-456AE5F3B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143DF02F-6797-8A48-8141-360A16A5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FDD14875-9EDB-984E-9EDE-3C3A422D96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5121C2F-6A68-EE01-E391-E92F46B4C8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086822"/>
              </p:ext>
            </p:extLst>
          </p:nvPr>
        </p:nvGraphicFramePr>
        <p:xfrm>
          <a:off x="479771" y="293884"/>
          <a:ext cx="7285324" cy="632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DDEE3E44-BF5A-A0CF-8A13-96F874456512}"/>
              </a:ext>
            </a:extLst>
          </p:cNvPr>
          <p:cNvSpPr txBox="1">
            <a:spLocks/>
          </p:cNvSpPr>
          <p:nvPr/>
        </p:nvSpPr>
        <p:spPr>
          <a:xfrm>
            <a:off x="6899547" y="6196352"/>
            <a:ext cx="5226067" cy="37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1400" dirty="0">
                <a:ea typeface="Meiryo"/>
              </a:rPr>
              <a:t>https:\\www.gruene-padagogik.at; Zugriff am 22.03.2023</a:t>
            </a:r>
          </a:p>
        </p:txBody>
      </p:sp>
    </p:spTree>
    <p:extLst>
      <p:ext uri="{BB962C8B-B14F-4D97-AF65-F5344CB8AC3E}">
        <p14:creationId xmlns:p14="http://schemas.microsoft.com/office/powerpoint/2010/main" val="15911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6693A-FEC2-44EF-49DC-8CA0E8D2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280" y="770889"/>
            <a:ext cx="4466264" cy="1731949"/>
          </a:xfrm>
        </p:spPr>
        <p:txBody>
          <a:bodyPr>
            <a:normAutofit fontScale="90000"/>
          </a:bodyPr>
          <a:lstStyle/>
          <a:p>
            <a:r>
              <a:rPr lang="en-US" err="1"/>
              <a:t>Beispiel</a:t>
            </a:r>
            <a:r>
              <a:rPr lang="en-US"/>
              <a:t> der </a:t>
            </a:r>
            <a:br>
              <a:rPr lang="en-US"/>
            </a:br>
            <a:r>
              <a:rPr lang="en-US" err="1"/>
              <a:t>Grünen</a:t>
            </a:r>
            <a:r>
              <a:rPr lang="en-US"/>
              <a:t> </a:t>
            </a:r>
            <a:r>
              <a:rPr lang="en-US" err="1"/>
              <a:t>Pädagogik</a:t>
            </a:r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D40C408-1C95-CC45-87A7-61CE8B1F93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xmlns="" id="{064C34AA-742A-4849-8CD3-EBD627656C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xmlns="" id="{EC6ED33D-9A7B-5247-BA45-456AE5F3B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xmlns="" id="{143DF02F-6797-8A48-8141-360A16A5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xmlns="" id="{FDD14875-9EDB-984E-9EDE-3C3A422D96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493279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5121C2F-6A68-EE01-E391-E92F46B4C8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5284399"/>
              </p:ext>
            </p:extLst>
          </p:nvPr>
        </p:nvGraphicFramePr>
        <p:xfrm>
          <a:off x="318785" y="326082"/>
          <a:ext cx="7618028" cy="633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Untertitel 2">
            <a:extLst>
              <a:ext uri="{FF2B5EF4-FFF2-40B4-BE49-F238E27FC236}">
                <a16:creationId xmlns:a16="http://schemas.microsoft.com/office/drawing/2014/main" xmlns="" id="{D2057940-73D5-9005-B5B8-8AB0E8F1DB5D}"/>
              </a:ext>
            </a:extLst>
          </p:cNvPr>
          <p:cNvSpPr txBox="1">
            <a:spLocks/>
          </p:cNvSpPr>
          <p:nvPr/>
        </p:nvSpPr>
        <p:spPr>
          <a:xfrm>
            <a:off x="6899547" y="6196352"/>
            <a:ext cx="5226067" cy="37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1400" dirty="0">
                <a:ea typeface="Meiryo"/>
              </a:rPr>
              <a:t>https:\\www.gruene-padagogik.at; Zugriff am 22.03.2023</a:t>
            </a:r>
          </a:p>
        </p:txBody>
      </p:sp>
    </p:spTree>
    <p:extLst>
      <p:ext uri="{BB962C8B-B14F-4D97-AF65-F5344CB8AC3E}">
        <p14:creationId xmlns:p14="http://schemas.microsoft.com/office/powerpoint/2010/main" val="29906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C7F2E4D6-EF46-1C43-8F3E-3620C3C8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E67A6F5-F47F-BD4C-9336-30E0A60EB9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629613" y="0"/>
            <a:ext cx="1901686" cy="4677439"/>
            <a:chOff x="10290315" y="0"/>
            <a:chExt cx="1901686" cy="4677439"/>
          </a:xfrm>
        </p:grpSpPr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xmlns="" id="{DA710708-67E0-194C-9A96-FD528D207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xmlns="" id="{2B6DA887-E216-1245-8F6F-B21233D94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xmlns="" id="{2AE2F0EF-0001-F243-85DC-2B8812AB4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xmlns="" id="{1491B174-1F11-D548-A885-7F98AF742C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42AA07-0F1E-EC09-907A-3FBDEB8A4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6195187" cy="1268984"/>
          </a:xfrm>
        </p:spPr>
        <p:txBody>
          <a:bodyPr>
            <a:normAutofit/>
          </a:bodyPr>
          <a:lstStyle/>
          <a:p>
            <a:r>
              <a:rPr lang="de-DE" sz="3700"/>
              <a:t>Grüne Pädagogik angewandt im 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7B0C190-93BF-9703-DC52-57B1358D1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160016"/>
            <a:ext cx="6699609" cy="4202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2200" b="1"/>
              <a:t>Projektpraktikum im Garten- und Landschaftsbau</a:t>
            </a:r>
            <a:endParaRPr lang="de-DE" sz="2200"/>
          </a:p>
          <a:p>
            <a:pPr marL="0" indent="0">
              <a:lnSpc>
                <a:spcPct val="90000"/>
              </a:lnSpc>
              <a:buNone/>
            </a:pPr>
            <a:r>
              <a:rPr lang="de-DE" sz="2200"/>
              <a:t>Projekt in den 3 Ebenen ÖKONOMISCH, ÖKOLOGISCH und SOZIAL betrachten bei folgenden Beispielpunkten:</a:t>
            </a:r>
          </a:p>
          <a:p>
            <a:pPr marL="0" indent="0">
              <a:lnSpc>
                <a:spcPct val="90000"/>
              </a:lnSpc>
              <a:buNone/>
            </a:pPr>
            <a:endParaRPr lang="de-DE" sz="2200"/>
          </a:p>
          <a:p>
            <a:pPr>
              <a:lnSpc>
                <a:spcPct val="90000"/>
              </a:lnSpc>
            </a:pPr>
            <a:r>
              <a:rPr lang="de-DE" sz="2200"/>
              <a:t>Materialien</a:t>
            </a:r>
          </a:p>
          <a:p>
            <a:pPr>
              <a:lnSpc>
                <a:spcPct val="90000"/>
              </a:lnSpc>
            </a:pPr>
            <a:r>
              <a:rPr lang="de-DE" sz="2200"/>
              <a:t>Bepflanzung</a:t>
            </a:r>
          </a:p>
          <a:p>
            <a:pPr>
              <a:lnSpc>
                <a:spcPct val="90000"/>
              </a:lnSpc>
            </a:pPr>
            <a:r>
              <a:rPr lang="de-DE" sz="2200"/>
              <a:t>Arbeitsleistung</a:t>
            </a:r>
          </a:p>
          <a:p>
            <a:pPr>
              <a:lnSpc>
                <a:spcPct val="90000"/>
              </a:lnSpc>
            </a:pPr>
            <a:r>
              <a:rPr lang="de-DE" sz="2200"/>
              <a:t>Kosten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F3CF3DF-4809-5B42-9F22-981391379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Vogelansicht einer menschlichen Hand beim Pflanzen">
            <a:extLst>
              <a:ext uri="{FF2B5EF4-FFF2-40B4-BE49-F238E27FC236}">
                <a16:creationId xmlns:a16="http://schemas.microsoft.com/office/drawing/2014/main" xmlns="" id="{31262655-01D4-E644-5BBA-B7CC48ADE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64" r="4105" b="-2"/>
          <a:stretch/>
        </p:blipFill>
        <p:spPr>
          <a:xfrm>
            <a:off x="7534655" y="1"/>
            <a:ext cx="4657345" cy="6857999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xmlns="" id="{D2057940-73D5-9005-B5B8-8AB0E8F1DB5D}"/>
              </a:ext>
            </a:extLst>
          </p:cNvPr>
          <p:cNvSpPr txBox="1">
            <a:spLocks/>
          </p:cNvSpPr>
          <p:nvPr/>
        </p:nvSpPr>
        <p:spPr>
          <a:xfrm>
            <a:off x="351790" y="6196352"/>
            <a:ext cx="5149850" cy="3798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e-DE" sz="1400" dirty="0" smtClean="0">
                <a:ea typeface="Meiryo"/>
              </a:rPr>
              <a:t>Praxisbeispiel aus dem Unterricht  in der </a:t>
            </a:r>
            <a:r>
              <a:rPr lang="de-DE" sz="1400" dirty="0" err="1" smtClean="0">
                <a:ea typeface="Meiryo"/>
              </a:rPr>
              <a:t>LwBS</a:t>
            </a:r>
            <a:r>
              <a:rPr lang="de-DE" sz="1400" dirty="0" smtClean="0">
                <a:ea typeface="Meiryo"/>
              </a:rPr>
              <a:t> Langenlois     </a:t>
            </a:r>
            <a:endParaRPr lang="de-DE" sz="14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0219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unchcardVTI" id="{C7262591-AF98-8F48-B56D-6342D2439B1A}" vid="{261D9F73-974A-B14E-9EAF-4871CCA60B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DA944B14E6F4695B45369D12FA525" ma:contentTypeVersion="2" ma:contentTypeDescription="Create a new document." ma:contentTypeScope="" ma:versionID="af61cd373a91d974316f49ecc4e36ab2">
  <xsd:schema xmlns:xsd="http://www.w3.org/2001/XMLSchema" xmlns:xs="http://www.w3.org/2001/XMLSchema" xmlns:p="http://schemas.microsoft.com/office/2006/metadata/properties" xmlns:ns2="7fe37620-c1f9-455d-ac1b-e908050802ac" targetNamespace="http://schemas.microsoft.com/office/2006/metadata/properties" ma:root="true" ma:fieldsID="9507119bb8674ddcd1aa41e596654671" ns2:_="">
    <xsd:import namespace="7fe37620-c1f9-455d-ac1b-e90805080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37620-c1f9-455d-ac1b-e90805080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574DA6-B11E-41BA-90E9-B6863FBE8F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A622D2-4C64-4428-B526-A05E56B84D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5CCA7E-D5DE-473D-881A-491E0560C90D}">
  <ds:schemaRefs>
    <ds:schemaRef ds:uri="7fe37620-c1f9-455d-ac1b-e908050802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Benutzerdefiniert</PresentationFormat>
  <Paragraphs>32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PunchcardVTI</vt:lpstr>
      <vt:lpstr>Grüne Pädagogik</vt:lpstr>
      <vt:lpstr>Was ist  Grüne Pädagogik?</vt:lpstr>
      <vt:lpstr>Spirale der  Grünen Pädagogik   bildet die  Ausgangsbasis der Unterrichtsplanung</vt:lpstr>
      <vt:lpstr>Beispiel der  Grünen Pädagogik</vt:lpstr>
      <vt:lpstr>Beispiel der  Grünen Pädagogik</vt:lpstr>
      <vt:lpstr>Grüne Pädagogik angewandt im  Unterricht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-</cp:lastModifiedBy>
  <cp:revision>35</cp:revision>
  <dcterms:created xsi:type="dcterms:W3CDTF">2023-03-11T15:02:00Z</dcterms:created>
  <dcterms:modified xsi:type="dcterms:W3CDTF">2023-03-23T19:35:22Z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0x010100186DA944B14E6F4695B45369D12FA525</vt:lpwstr>
  </property>
</Properties>
</file>