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8" r:id="rId3"/>
    <p:sldId id="257" r:id="rId4"/>
    <p:sldId id="258" r:id="rId5"/>
    <p:sldId id="259" r:id="rId6"/>
    <p:sldId id="260" r:id="rId7"/>
    <p:sldId id="285" r:id="rId8"/>
    <p:sldId id="261" r:id="rId9"/>
    <p:sldId id="275" r:id="rId10"/>
    <p:sldId id="262" r:id="rId11"/>
    <p:sldId id="276" r:id="rId12"/>
    <p:sldId id="283" r:id="rId13"/>
    <p:sldId id="263" r:id="rId14"/>
    <p:sldId id="279" r:id="rId15"/>
    <p:sldId id="264" r:id="rId16"/>
    <p:sldId id="280" r:id="rId17"/>
    <p:sldId id="266" r:id="rId18"/>
    <p:sldId id="272" r:id="rId19"/>
    <p:sldId id="265" r:id="rId20"/>
    <p:sldId id="281" r:id="rId21"/>
    <p:sldId id="284" r:id="rId22"/>
    <p:sldId id="267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928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28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93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2201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174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0500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723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223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555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035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495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731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904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9382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811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26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15C4-1B9A-45BD-B9A2-B82204388DCB}" type="datetimeFigureOut">
              <a:rPr lang="de-AT" smtClean="0"/>
              <a:t>25.01.2024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AEB1F5-21C0-4D88-83C4-90CF53F17D9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291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pic>
        <p:nvPicPr>
          <p:cNvPr id="1026" name="Picture 2" descr="ROTTENBURG TIROL - alles über die Burgruine">
            <a:extLst>
              <a:ext uri="{FF2B5EF4-FFF2-40B4-BE49-F238E27FC236}">
                <a16:creationId xmlns:a16="http://schemas.microsoft.com/office/drawing/2014/main" id="{48841F0A-3D98-412B-8870-020795F28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2019" b="19800"/>
          <a:stretch/>
        </p:blipFill>
        <p:spPr bwMode="auto">
          <a:xfrm>
            <a:off x="1" y="1906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85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93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21101B-BD15-49EE-95BD-E663EBED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br>
              <a:rPr lang="en-US" sz="3400"/>
            </a:br>
            <a:br>
              <a:rPr lang="en-US" sz="3400"/>
            </a:br>
            <a:r>
              <a:rPr lang="en-US" sz="3400"/>
              <a:t>Fälltechniken in der</a:t>
            </a:r>
            <a:br>
              <a:rPr lang="en-US" sz="3400"/>
            </a:br>
            <a:r>
              <a:rPr lang="en-US" sz="3400"/>
              <a:t> Starkholzschlägerung</a:t>
            </a:r>
          </a:p>
        </p:txBody>
      </p:sp>
      <p:sp>
        <p:nvSpPr>
          <p:cNvPr id="97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99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414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C509D-D142-47A3-BC5E-C175F97B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Sonderfall starker Rückhänger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2F18E7-1466-4F2A-A256-B8397D1E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1" t="10000" r="31588" b="21005"/>
          <a:stretch/>
        </p:blipFill>
        <p:spPr>
          <a:xfrm rot="5400000">
            <a:off x="6661876" y="1010108"/>
            <a:ext cx="4234910" cy="51707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EDDCE7A-CEB4-4D37-BE03-94E3E17D9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15926" r="15079" b="13387"/>
          <a:stretch/>
        </p:blipFill>
        <p:spPr>
          <a:xfrm rot="5400000">
            <a:off x="76036" y="1881571"/>
            <a:ext cx="5019265" cy="42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CDC4E-FE26-5DA3-EC8E-0C0E3377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Ausführung starker Rückhänger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FFD01-1B88-CDFC-40DE-AB20F27A7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480" y="1360967"/>
            <a:ext cx="5318752" cy="5220586"/>
          </a:xfrm>
        </p:spPr>
        <p:txBody>
          <a:bodyPr>
            <a:normAutofit/>
          </a:bodyPr>
          <a:lstStyle/>
          <a:p>
            <a:r>
              <a:rPr lang="de-DE" sz="2000" dirty="0"/>
              <a:t>1. Baumbeurteilung = starker </a:t>
            </a:r>
            <a:r>
              <a:rPr lang="de-DE" sz="2000" dirty="0" err="1"/>
              <a:t>Rückh</a:t>
            </a:r>
            <a:r>
              <a:rPr lang="de-DE" sz="2000" dirty="0"/>
              <a:t>.</a:t>
            </a:r>
          </a:p>
          <a:p>
            <a:r>
              <a:rPr lang="de-DE" sz="2000" dirty="0"/>
              <a:t>2. Fluchtweg bestimmen und freiräumen</a:t>
            </a:r>
          </a:p>
          <a:p>
            <a:r>
              <a:rPr lang="de-DE" sz="2000" dirty="0"/>
              <a:t>3. 1.Warnruf      </a:t>
            </a:r>
            <a:r>
              <a:rPr lang="de-DE" sz="2000" dirty="0">
                <a:solidFill>
                  <a:srgbClr val="FF0000"/>
                </a:solidFill>
              </a:rPr>
              <a:t>Gefahr!</a:t>
            </a:r>
            <a:endParaRPr lang="de-AT" sz="2000" dirty="0">
              <a:solidFill>
                <a:srgbClr val="FF0000"/>
              </a:solidFill>
            </a:endParaRPr>
          </a:p>
          <a:p>
            <a:r>
              <a:rPr lang="de-AT" sz="2000" dirty="0"/>
              <a:t>4. </a:t>
            </a:r>
            <a:r>
              <a:rPr lang="de-AT" sz="2000" dirty="0" err="1"/>
              <a:t>Fallkerb</a:t>
            </a:r>
            <a:r>
              <a:rPr lang="de-AT" sz="2000" dirty="0"/>
              <a:t> mit Bruchleiste  1/3 markieren</a:t>
            </a:r>
          </a:p>
          <a:p>
            <a:pPr marL="0" indent="0">
              <a:buNone/>
            </a:pPr>
            <a:r>
              <a:rPr lang="de-AT" sz="2000" dirty="0"/>
              <a:t>	 Bruchstufe = 1/10 markieren</a:t>
            </a:r>
          </a:p>
          <a:p>
            <a:r>
              <a:rPr lang="de-AT" sz="2000" dirty="0"/>
              <a:t>5</a:t>
            </a:r>
            <a:r>
              <a:rPr lang="de-DE" sz="2000" dirty="0"/>
              <a:t>. Fällschnitt ca. 2/3 vom Durchmesser durchführen</a:t>
            </a:r>
          </a:p>
          <a:p>
            <a:r>
              <a:rPr lang="de-DE" sz="2000" dirty="0"/>
              <a:t>6. Keil setzen fest hineinschlagen</a:t>
            </a:r>
          </a:p>
          <a:p>
            <a:r>
              <a:rPr lang="de-DE" sz="2000" dirty="0"/>
              <a:t>7. Fällschnitt weiterführen stärkere Bruchleiste belassen</a:t>
            </a:r>
          </a:p>
          <a:p>
            <a:r>
              <a:rPr lang="de-DE" sz="2000" dirty="0"/>
              <a:t>8. eventuell. </a:t>
            </a:r>
            <a:r>
              <a:rPr lang="de-DE" sz="2000" dirty="0" err="1"/>
              <a:t>Hebmandl</a:t>
            </a:r>
            <a:r>
              <a:rPr lang="de-DE" sz="2000" dirty="0"/>
              <a:t> oder Forstkeil setzen und Vorspannen</a:t>
            </a:r>
          </a:p>
          <a:p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0E4A90-125C-285C-3218-C5F48DD9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6524" y="1491512"/>
            <a:ext cx="4925899" cy="5528930"/>
          </a:xfrm>
        </p:spPr>
        <p:txBody>
          <a:bodyPr>
            <a:normAutofit/>
          </a:bodyPr>
          <a:lstStyle/>
          <a:p>
            <a:r>
              <a:rPr lang="de-DE" dirty="0"/>
              <a:t>8. Fällschnitt fertig führen Bruchleiste Ausformen</a:t>
            </a:r>
          </a:p>
          <a:p>
            <a:r>
              <a:rPr lang="de-DE" dirty="0"/>
              <a:t>9. 2. Warnruf</a:t>
            </a:r>
          </a:p>
          <a:p>
            <a:r>
              <a:rPr lang="de-DE" dirty="0"/>
              <a:t>11. </a:t>
            </a:r>
            <a:r>
              <a:rPr lang="de-DE" dirty="0" err="1"/>
              <a:t>Fallkerb</a:t>
            </a:r>
            <a:r>
              <a:rPr lang="de-DE" dirty="0"/>
              <a:t> Schneiden</a:t>
            </a:r>
          </a:p>
          <a:p>
            <a:pPr marL="0" indent="0">
              <a:buNone/>
            </a:pPr>
            <a:r>
              <a:rPr lang="de-DE" dirty="0"/>
              <a:t>	 Bruchleiste = mind. 2/10</a:t>
            </a:r>
          </a:p>
          <a:p>
            <a:r>
              <a:rPr lang="de-DE" dirty="0">
                <a:solidFill>
                  <a:srgbClr val="FF0000"/>
                </a:solidFill>
              </a:rPr>
              <a:t>12. Baum aufkeilen </a:t>
            </a: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	   Bruchleiste vorsichtig schmälern </a:t>
            </a:r>
          </a:p>
          <a:p>
            <a:r>
              <a:rPr lang="de-DE" dirty="0">
                <a:solidFill>
                  <a:srgbClr val="FF0000"/>
                </a:solidFill>
              </a:rPr>
              <a:t>13. Splintschnitte setzen  </a:t>
            </a:r>
          </a:p>
          <a:p>
            <a:r>
              <a:rPr lang="de-DE" dirty="0">
                <a:solidFill>
                  <a:srgbClr val="FF0000"/>
                </a:solidFill>
              </a:rPr>
              <a:t>14. Bruchleiste max. auf 1/10 schmälern</a:t>
            </a:r>
          </a:p>
          <a:p>
            <a:r>
              <a:rPr lang="de-DE" dirty="0"/>
              <a:t>15. Baum </a:t>
            </a:r>
            <a:r>
              <a:rPr lang="de-DE" dirty="0" err="1"/>
              <a:t>Umkeilen</a:t>
            </a:r>
            <a:r>
              <a:rPr lang="de-DE" dirty="0"/>
              <a:t> </a:t>
            </a:r>
          </a:p>
          <a:p>
            <a:r>
              <a:rPr lang="de-DE" dirty="0"/>
              <a:t>16. In Fluchtweg begeben und Baum beobachten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9966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CF65D-C46F-372F-DB6B-CBFCE4E80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5" y="216195"/>
            <a:ext cx="9646880" cy="719470"/>
          </a:xfrm>
        </p:spPr>
        <p:txBody>
          <a:bodyPr/>
          <a:lstStyle/>
          <a:p>
            <a:r>
              <a:rPr lang="de-DE" dirty="0"/>
              <a:t>Ausführung starker Rückhänger mit Seilwinde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CBD897-1AEC-4824-4BA4-D84CA2D0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662" y="935665"/>
            <a:ext cx="9053046" cy="861237"/>
          </a:xfrm>
        </p:spPr>
        <p:txBody>
          <a:bodyPr/>
          <a:lstStyle/>
          <a:p>
            <a:r>
              <a:rPr lang="de-DE" sz="2400" dirty="0">
                <a:solidFill>
                  <a:srgbClr val="FF0000"/>
                </a:solidFill>
              </a:rPr>
              <a:t>Baum wird vom Rückhänger zum Normalfall oder Vorhänger</a:t>
            </a:r>
            <a:endParaRPr lang="de-AT" sz="2400" dirty="0">
              <a:solidFill>
                <a:srgbClr val="FF0000"/>
              </a:solidFill>
            </a:endParaRPr>
          </a:p>
          <a:p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3A6CE1-384E-1109-D574-4B1D98F3F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2019" y="1518905"/>
            <a:ext cx="4933507" cy="5100114"/>
          </a:xfrm>
        </p:spPr>
        <p:txBody>
          <a:bodyPr>
            <a:noAutofit/>
          </a:bodyPr>
          <a:lstStyle/>
          <a:p>
            <a:r>
              <a:rPr lang="de-DE" sz="2000" dirty="0"/>
              <a:t>1. Baumbeurteilung = starker Rückhänger</a:t>
            </a:r>
          </a:p>
          <a:p>
            <a:r>
              <a:rPr lang="de-DE" sz="2000" dirty="0"/>
              <a:t>2. Fluchtweg bestimmen und freiräumen</a:t>
            </a:r>
          </a:p>
          <a:p>
            <a:r>
              <a:rPr lang="de-AT" sz="2000" dirty="0"/>
              <a:t>3</a:t>
            </a:r>
            <a:r>
              <a:rPr lang="de-DE" sz="2000" dirty="0"/>
              <a:t>. Seil am Baum Anbringen und vorspannen</a:t>
            </a:r>
          </a:p>
          <a:p>
            <a:r>
              <a:rPr lang="de-DE" sz="2000" dirty="0"/>
              <a:t>3. </a:t>
            </a:r>
            <a:r>
              <a:rPr lang="de-DE" sz="2000" dirty="0" err="1"/>
              <a:t>Fallkerb</a:t>
            </a:r>
            <a:r>
              <a:rPr lang="de-DE" sz="2000" dirty="0"/>
              <a:t> schneiden</a:t>
            </a:r>
            <a:r>
              <a:rPr lang="de-AT" sz="2000" dirty="0"/>
              <a:t> = ¼</a:t>
            </a:r>
          </a:p>
          <a:p>
            <a:r>
              <a:rPr lang="de-AT" sz="2000" dirty="0"/>
              <a:t>4. Bruchleiste = </a:t>
            </a:r>
            <a:r>
              <a:rPr lang="de-AT" sz="2000" dirty="0">
                <a:solidFill>
                  <a:srgbClr val="FF0000"/>
                </a:solidFill>
              </a:rPr>
              <a:t>2/10</a:t>
            </a:r>
            <a:r>
              <a:rPr lang="de-AT" sz="2000" dirty="0"/>
              <a:t> markieren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rgbClr val="FF0000"/>
                </a:solidFill>
              </a:rPr>
              <a:t>keine Bruchstufe </a:t>
            </a:r>
          </a:p>
          <a:p>
            <a:r>
              <a:rPr lang="de-AT" sz="2000" dirty="0"/>
              <a:t>5. Splintschnitte setzen (l + r Seite) 1/10</a:t>
            </a:r>
          </a:p>
          <a:p>
            <a:r>
              <a:rPr lang="de-AT" sz="2000" dirty="0"/>
              <a:t>6</a:t>
            </a:r>
            <a:r>
              <a:rPr lang="de-DE" sz="2000" dirty="0"/>
              <a:t>. 1.Warnruf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AT" sz="200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B9439AF-E25C-0AB1-B736-AFDC65D5B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35526" y="1584721"/>
            <a:ext cx="6971413" cy="5034297"/>
          </a:xfrm>
        </p:spPr>
        <p:txBody>
          <a:bodyPr>
            <a:noAutofit/>
          </a:bodyPr>
          <a:lstStyle/>
          <a:p>
            <a:r>
              <a:rPr lang="de-DE" sz="2000" dirty="0"/>
              <a:t>7. Anstechen hinter der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vorschneiden bis zur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dann zurückschneiden bis zur Halteleiste= 2/10</a:t>
            </a:r>
          </a:p>
          <a:p>
            <a:r>
              <a:rPr lang="de-DE" sz="2000" dirty="0"/>
              <a:t>8. 2. Warnruf</a:t>
            </a:r>
          </a:p>
          <a:p>
            <a:r>
              <a:rPr lang="de-DE" sz="2000" dirty="0"/>
              <a:t>9. Anstechen hinter der Halteleiste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vorschneiden bis zur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dann zurückschneiden bis zur Halteleiste= 2/10</a:t>
            </a:r>
          </a:p>
          <a:p>
            <a:r>
              <a:rPr lang="de-DE" sz="2000" dirty="0"/>
              <a:t>10. Aufschauen und </a:t>
            </a:r>
            <a:r>
              <a:rPr lang="de-DE" sz="2000" dirty="0" err="1"/>
              <a:t>Fällbereich</a:t>
            </a:r>
            <a:r>
              <a:rPr lang="de-DE" sz="2000" dirty="0"/>
              <a:t> beobachten eventuell Warnruf</a:t>
            </a:r>
          </a:p>
          <a:p>
            <a:r>
              <a:rPr lang="de-DE" sz="2000" dirty="0"/>
              <a:t>11. Halteleiste 45° zur Holzfaser zügig durchtrennen</a:t>
            </a:r>
          </a:p>
          <a:p>
            <a:r>
              <a:rPr lang="de-DE" sz="2000" dirty="0"/>
              <a:t>12. In Fluchtweg begeben und Baum beobachten</a:t>
            </a:r>
            <a:endParaRPr lang="de-AT" sz="2000" dirty="0"/>
          </a:p>
          <a:p>
            <a:endParaRPr lang="de-AT" sz="2000" dirty="0">
              <a:solidFill>
                <a:srgbClr val="FF0000"/>
              </a:solidFill>
            </a:endParaRPr>
          </a:p>
          <a:p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08937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F4658-B86C-4593-BBF2-FBB1FF46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Sonderfall Vorhänger</a:t>
            </a:r>
            <a:br>
              <a:rPr lang="de-DE" dirty="0"/>
            </a:br>
            <a:r>
              <a:rPr lang="de-DE" dirty="0"/>
              <a:t>Stammdurchmesser größer als Schnittlänge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8C0E3-3E42-4ACC-B0C2-34C0FB0BD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0423" r="50000" b="24815"/>
          <a:stretch/>
        </p:blipFill>
        <p:spPr>
          <a:xfrm rot="5400000">
            <a:off x="2642506" y="1856921"/>
            <a:ext cx="4849585" cy="49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4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CDC4E-FE26-5DA3-EC8E-0C0E3377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32" y="392223"/>
            <a:ext cx="8596668" cy="1320800"/>
          </a:xfrm>
        </p:spPr>
        <p:txBody>
          <a:bodyPr/>
          <a:lstStyle/>
          <a:p>
            <a:r>
              <a:rPr lang="de-DE" dirty="0"/>
              <a:t>Ausführung Vorhänger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FFD01-1B88-CDFC-40DE-AB20F27A7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894" y="1360967"/>
            <a:ext cx="5235786" cy="5220586"/>
          </a:xfrm>
        </p:spPr>
        <p:txBody>
          <a:bodyPr>
            <a:normAutofit lnSpcReduction="10000"/>
          </a:bodyPr>
          <a:lstStyle/>
          <a:p>
            <a:r>
              <a:rPr lang="de-DE" sz="2000" dirty="0"/>
              <a:t>1. Baumbeurteilung</a:t>
            </a:r>
          </a:p>
          <a:p>
            <a:r>
              <a:rPr lang="de-DE" sz="2000" dirty="0"/>
              <a:t>2. Fluchtweg bestimmen und freiräumen</a:t>
            </a:r>
          </a:p>
          <a:p>
            <a:r>
              <a:rPr lang="de-DE" sz="2000" dirty="0"/>
              <a:t>3. </a:t>
            </a:r>
            <a:r>
              <a:rPr lang="de-DE" sz="2000" dirty="0" err="1"/>
              <a:t>Fallkerb</a:t>
            </a:r>
            <a:r>
              <a:rPr lang="de-DE" sz="2000" dirty="0"/>
              <a:t> schneiden</a:t>
            </a:r>
            <a:r>
              <a:rPr lang="de-AT" sz="2000" dirty="0"/>
              <a:t> = ¼</a:t>
            </a:r>
          </a:p>
          <a:p>
            <a:r>
              <a:rPr lang="de-AT" sz="2000" dirty="0"/>
              <a:t>4. Bruchleiste = 1/10 markieren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rgbClr val="FF0000"/>
                </a:solidFill>
              </a:rPr>
              <a:t>keine Bruchstufe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/>
              <a:t>Fällschnitt gleiche Höhe wie Sohlenschnitt</a:t>
            </a:r>
          </a:p>
          <a:p>
            <a:r>
              <a:rPr lang="de-AT" sz="2000" dirty="0"/>
              <a:t>5. Splintschnitte setzen (l + r Seite) 1/10</a:t>
            </a:r>
          </a:p>
          <a:p>
            <a:r>
              <a:rPr lang="de-AT" sz="2000" dirty="0"/>
              <a:t>6</a:t>
            </a:r>
            <a:r>
              <a:rPr lang="de-DE" sz="2000" dirty="0"/>
              <a:t>. 1.Warnruf</a:t>
            </a:r>
          </a:p>
          <a:p>
            <a:r>
              <a:rPr lang="de-DE" sz="2000" dirty="0"/>
              <a:t>7. Anstechen hinter der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vorschneiden bis zur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dann zurückschneiden bis zur Halteleiste= 2/10</a:t>
            </a:r>
          </a:p>
          <a:p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0E4A90-125C-285C-3218-C5F48DD9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225" y="1052623"/>
            <a:ext cx="5235786" cy="5528930"/>
          </a:xfrm>
        </p:spPr>
        <p:txBody>
          <a:bodyPr>
            <a:normAutofit lnSpcReduction="10000"/>
          </a:bodyPr>
          <a:lstStyle/>
          <a:p>
            <a:endParaRPr lang="de-DE" sz="2000" dirty="0"/>
          </a:p>
          <a:p>
            <a:r>
              <a:rPr lang="de-DE" sz="2000" dirty="0"/>
              <a:t>8. 2. Warnruf</a:t>
            </a:r>
          </a:p>
          <a:p>
            <a:r>
              <a:rPr lang="de-DE" sz="2000" dirty="0"/>
              <a:t>9. Anstechen hinter der Halteleiste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vorschneiden bis zur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dann zurückschneiden bis zur Halteleiste= 2/10</a:t>
            </a:r>
          </a:p>
          <a:p>
            <a:r>
              <a:rPr lang="de-DE" sz="2000" dirty="0"/>
              <a:t>10. Aufschauen und </a:t>
            </a:r>
            <a:r>
              <a:rPr lang="de-DE" sz="2000" dirty="0" err="1"/>
              <a:t>Fällbereich</a:t>
            </a:r>
            <a:r>
              <a:rPr lang="de-DE" sz="2000" dirty="0"/>
              <a:t> beobachten eventuell Warnruf</a:t>
            </a:r>
          </a:p>
          <a:p>
            <a:r>
              <a:rPr lang="de-DE" sz="2000" dirty="0"/>
              <a:t>11. Halteleiste 45° zur Holzfaser zügig durchtrennen</a:t>
            </a:r>
          </a:p>
          <a:p>
            <a:r>
              <a:rPr lang="de-DE" sz="2000" dirty="0"/>
              <a:t>12. In Fluchtweg begeben und Baum beobachten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7466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B13D3-7FDB-4531-890E-08AF76B6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Stammdurchmesser kleiner als Schnittlänge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5B9034-3117-4A23-9B0F-FC070F4C7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742" r="4286" b="27777"/>
          <a:stretch/>
        </p:blipFill>
        <p:spPr>
          <a:xfrm rot="5400000">
            <a:off x="3207723" y="2151810"/>
            <a:ext cx="4013379" cy="417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CDC4E-FE26-5DA3-EC8E-0C0E3377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392223"/>
            <a:ext cx="11257280" cy="1320800"/>
          </a:xfrm>
        </p:spPr>
        <p:txBody>
          <a:bodyPr/>
          <a:lstStyle/>
          <a:p>
            <a:r>
              <a:rPr lang="de-DE" dirty="0"/>
              <a:t>Ausführung Vorhänger kleiner als Schnittlänge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FFD01-1B88-CDFC-40DE-AB20F27A7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894" y="1360967"/>
            <a:ext cx="5235786" cy="5220586"/>
          </a:xfrm>
        </p:spPr>
        <p:txBody>
          <a:bodyPr>
            <a:normAutofit/>
          </a:bodyPr>
          <a:lstStyle/>
          <a:p>
            <a:r>
              <a:rPr lang="de-DE" sz="2000" dirty="0"/>
              <a:t>1. Baumbeurteilung</a:t>
            </a:r>
          </a:p>
          <a:p>
            <a:r>
              <a:rPr lang="de-DE" sz="2000" dirty="0"/>
              <a:t>2. Fluchtweg bestimmen und freiräumen</a:t>
            </a:r>
          </a:p>
          <a:p>
            <a:r>
              <a:rPr lang="de-DE" sz="2000" dirty="0"/>
              <a:t>3. </a:t>
            </a:r>
            <a:r>
              <a:rPr lang="de-DE" sz="2000" dirty="0" err="1"/>
              <a:t>Fallkerb</a:t>
            </a:r>
            <a:r>
              <a:rPr lang="de-DE" sz="2000" dirty="0"/>
              <a:t> schneiden</a:t>
            </a:r>
            <a:r>
              <a:rPr lang="de-AT" sz="2000" dirty="0"/>
              <a:t> = ¼</a:t>
            </a:r>
          </a:p>
          <a:p>
            <a:r>
              <a:rPr lang="de-AT" sz="2000" dirty="0"/>
              <a:t>4. Bruchleiste = 1/10 markieren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rgbClr val="FF0000"/>
                </a:solidFill>
              </a:rPr>
              <a:t>keine Bruchstufe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/>
              <a:t>Fällschnitt gleiche Höhe wie Sohlenschnitt</a:t>
            </a:r>
          </a:p>
          <a:p>
            <a:r>
              <a:rPr lang="de-AT" sz="2000" dirty="0"/>
              <a:t>5. Splintschnitte setzen (l + r Seite) 1/10</a:t>
            </a:r>
          </a:p>
          <a:p>
            <a:r>
              <a:rPr lang="de-AT" sz="2000" dirty="0"/>
              <a:t>6</a:t>
            </a:r>
            <a:r>
              <a:rPr lang="de-DE" sz="2000" dirty="0"/>
              <a:t>. 1. Warnruf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0E4A90-125C-285C-3218-C5F48DD9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225" y="1052623"/>
            <a:ext cx="5235786" cy="5528930"/>
          </a:xfrm>
        </p:spPr>
        <p:txBody>
          <a:bodyPr>
            <a:normAutofit/>
          </a:bodyPr>
          <a:lstStyle/>
          <a:p>
            <a:endParaRPr lang="de-DE" sz="2000" dirty="0"/>
          </a:p>
          <a:p>
            <a:r>
              <a:rPr lang="de-DE" sz="2000" dirty="0"/>
              <a:t>7. Anstechen hinter der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0000"/>
                </a:solidFill>
              </a:rPr>
              <a:t>Durchstechen</a:t>
            </a:r>
            <a:r>
              <a:rPr lang="de-DE" sz="2000" dirty="0"/>
              <a:t> und vorschneiden bis zur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dann zurückschneiden bis zur Halteleiste= 2/10</a:t>
            </a:r>
          </a:p>
          <a:p>
            <a:r>
              <a:rPr lang="de-DE" sz="2000" dirty="0"/>
              <a:t>8. 2. Warnruf</a:t>
            </a:r>
          </a:p>
          <a:p>
            <a:r>
              <a:rPr lang="de-DE" sz="2000" dirty="0"/>
              <a:t>11. Halteleiste 45° zur Holzfaser zügig durchtrennen</a:t>
            </a:r>
          </a:p>
          <a:p>
            <a:r>
              <a:rPr lang="de-DE" sz="2000" dirty="0"/>
              <a:t>12. In Fluchtweg begeben und Baum beobachten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24128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D3CC6-1130-428F-88F5-2CE398EBA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Vorhänger V-Schnitt </a:t>
            </a:r>
            <a:br>
              <a:rPr lang="de-DE" dirty="0"/>
            </a:br>
            <a:r>
              <a:rPr lang="de-DE" dirty="0"/>
              <a:t>besonders gut bei Hartholz</a:t>
            </a:r>
            <a:br>
              <a:rPr lang="de-DE" dirty="0"/>
            </a:br>
            <a:r>
              <a:rPr lang="de-DE" dirty="0"/>
              <a:t>geeignet</a:t>
            </a:r>
            <a:br>
              <a:rPr lang="de-DE" dirty="0"/>
            </a:b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C39190-1937-431B-97CF-3A8F34CF8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4583" b="6666"/>
          <a:stretch/>
        </p:blipFill>
        <p:spPr>
          <a:xfrm rot="5400000">
            <a:off x="5647947" y="1028700"/>
            <a:ext cx="6410324" cy="48006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229A64-49B7-4C8C-A398-E461F5638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r="29841"/>
          <a:stretch/>
        </p:blipFill>
        <p:spPr>
          <a:xfrm rot="5400000">
            <a:off x="1200184" y="1553289"/>
            <a:ext cx="4449166" cy="57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70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6FDA3-C71C-83ED-C003-C19105E7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V- Schnitt Durchführung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978C79-52AC-2687-C633-CD931AFDA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09823"/>
            <a:ext cx="5776629" cy="5167424"/>
          </a:xfrm>
        </p:spPr>
        <p:txBody>
          <a:bodyPr>
            <a:normAutofit lnSpcReduction="10000"/>
          </a:bodyPr>
          <a:lstStyle/>
          <a:p>
            <a:r>
              <a:rPr lang="de-DE" dirty="0"/>
              <a:t>1.  Baumbeurteilung ( = Vorhänger mit V- Schnitt 25-30 cm Stockdurchmesser)</a:t>
            </a:r>
          </a:p>
          <a:p>
            <a:r>
              <a:rPr lang="de-DE" dirty="0"/>
              <a:t>2. Fluchtweg bestimmen und freiräumen</a:t>
            </a:r>
          </a:p>
          <a:p>
            <a:r>
              <a:rPr lang="de-DE" dirty="0"/>
              <a:t>3. 1. Warnruf</a:t>
            </a:r>
          </a:p>
          <a:p>
            <a:r>
              <a:rPr lang="de-DE" dirty="0"/>
              <a:t>4. V-Schnitt von einer Seite beginnen bei der Druckseite über die Mitte schneiden </a:t>
            </a:r>
          </a:p>
          <a:p>
            <a:r>
              <a:rPr lang="de-DE" dirty="0"/>
              <a:t>5. V- Schnitt von der zweiten Seite durchführen. auf der Druckseite müssen sich die Schnitte  überkreuzen.</a:t>
            </a:r>
          </a:p>
          <a:p>
            <a:r>
              <a:rPr lang="de-DE" dirty="0"/>
              <a:t>6. 2. Warnruf</a:t>
            </a:r>
          </a:p>
          <a:p>
            <a:r>
              <a:rPr lang="de-DE" dirty="0"/>
              <a:t>7. sicheren Standplatz wählen</a:t>
            </a:r>
          </a:p>
          <a:p>
            <a:r>
              <a:rPr lang="de-DE" dirty="0"/>
              <a:t>8.Fällschnitt zügig durchführen bis der Baum zu fallen beginnt.</a:t>
            </a:r>
          </a:p>
          <a:p>
            <a:r>
              <a:rPr lang="de-DE" dirty="0"/>
              <a:t>9. Schnell in Fluchtweg begeben und Baum beobachten.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76A67A-3CC2-1897-8F88-1C8176BB7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1985" y="2328530"/>
            <a:ext cx="3748285" cy="3715012"/>
          </a:xfrm>
        </p:spPr>
        <p:txBody>
          <a:bodyPr>
            <a:normAutofit lnSpcReduction="10000"/>
          </a:bodyPr>
          <a:lstStyle/>
          <a:p>
            <a:r>
              <a:rPr lang="de-DE" dirty="0"/>
              <a:t>Wichtig: V- Schnitt wird geschnitten wie ein </a:t>
            </a:r>
            <a:r>
              <a:rPr lang="de-DE" dirty="0" err="1"/>
              <a:t>Fallkerb</a:t>
            </a:r>
            <a:r>
              <a:rPr lang="de-DE" dirty="0"/>
              <a:t> </a:t>
            </a:r>
          </a:p>
          <a:p>
            <a:r>
              <a:rPr lang="de-DE" dirty="0"/>
              <a:t>  </a:t>
            </a:r>
            <a:r>
              <a:rPr lang="de-DE" dirty="0" err="1"/>
              <a:t>Fallkerb</a:t>
            </a:r>
            <a:r>
              <a:rPr lang="de-DE" dirty="0"/>
              <a:t> =eine Kerbe</a:t>
            </a:r>
          </a:p>
          <a:p>
            <a:r>
              <a:rPr lang="de-DE" dirty="0"/>
              <a:t>Schnitte 	stehen 45°-60° zueinander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  <a:p>
            <a:pPr>
              <a:buFont typeface="Wingdings" panose="05000000000000000000" pitchFamily="2" charset="2"/>
              <a:buChar char="Ø"/>
            </a:pPr>
            <a:r>
              <a:rPr lang="de-AT" dirty="0"/>
              <a:t>In der Regel verbleibt ein Bruchdreieck</a:t>
            </a:r>
          </a:p>
        </p:txBody>
      </p:sp>
    </p:spTree>
    <p:extLst>
      <p:ext uri="{BB962C8B-B14F-4D97-AF65-F5344CB8AC3E}">
        <p14:creationId xmlns:p14="http://schemas.microsoft.com/office/powerpoint/2010/main" val="20979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6AA87-B554-415E-BE88-E4FBF163D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Sonderfall Seithänger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C1B02C-3704-4E8B-BDF0-D14EFE20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592" r="68413" b="1534"/>
          <a:stretch/>
        </p:blipFill>
        <p:spPr>
          <a:xfrm rot="5400000">
            <a:off x="2781678" y="370366"/>
            <a:ext cx="1828802" cy="6422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15A00F3-3051-4C95-B488-AB07F06DA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5702" r="51587" b="36097"/>
          <a:stretch/>
        </p:blipFill>
        <p:spPr>
          <a:xfrm rot="5400000">
            <a:off x="8397946" y="-1022449"/>
            <a:ext cx="1554845" cy="41512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216B8AE-657B-4F07-99FB-45508661C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4127" r="12381" b="50000"/>
          <a:stretch/>
        </p:blipFill>
        <p:spPr>
          <a:xfrm rot="5400000">
            <a:off x="6838779" y="2091564"/>
            <a:ext cx="4673180" cy="41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5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C5022-3DC7-4328-BF39-AA67F126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52441" cy="1320800"/>
          </a:xfrm>
        </p:spPr>
        <p:txBody>
          <a:bodyPr>
            <a:normAutofit/>
          </a:bodyPr>
          <a:lstStyle/>
          <a:p>
            <a:r>
              <a:rPr lang="de-DE" dirty="0"/>
              <a:t>Baumbeurteilung</a:t>
            </a:r>
            <a:br>
              <a:rPr lang="de-DE" dirty="0"/>
            </a:br>
            <a:r>
              <a:rPr lang="de-DE" dirty="0"/>
              <a:t>Ermittlung Fällrichtung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733834-CDBE-422E-A2C2-03B38FFC1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6136" r="13016" b="12752"/>
          <a:stretch/>
        </p:blipFill>
        <p:spPr>
          <a:xfrm rot="5400000">
            <a:off x="5112110" y="1146343"/>
            <a:ext cx="6083108" cy="50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04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CDC4E-FE26-5DA3-EC8E-0C0E3377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32" y="392223"/>
            <a:ext cx="8596668" cy="1320800"/>
          </a:xfrm>
        </p:spPr>
        <p:txBody>
          <a:bodyPr/>
          <a:lstStyle/>
          <a:p>
            <a:r>
              <a:rPr lang="de-DE" dirty="0"/>
              <a:t>Ausführung Seithänger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FFD01-1B88-CDFC-40DE-AB20F27A7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219" y="1201479"/>
            <a:ext cx="5235786" cy="5528930"/>
          </a:xfrm>
        </p:spPr>
        <p:txBody>
          <a:bodyPr>
            <a:normAutofit fontScale="92500" lnSpcReduction="10000"/>
          </a:bodyPr>
          <a:lstStyle/>
          <a:p>
            <a:r>
              <a:rPr lang="de-DE" sz="2200" dirty="0"/>
              <a:t>1. Baumbeurteilung = Seithänger rechts</a:t>
            </a:r>
          </a:p>
          <a:p>
            <a:r>
              <a:rPr lang="de-DE" sz="2200" dirty="0"/>
              <a:t>2. Fluchtweg bestimmen und freiräumen</a:t>
            </a:r>
          </a:p>
          <a:p>
            <a:r>
              <a:rPr lang="de-DE" sz="2200" dirty="0"/>
              <a:t>3. </a:t>
            </a:r>
            <a:r>
              <a:rPr lang="de-DE" sz="2200" dirty="0" err="1"/>
              <a:t>Fallkerb</a:t>
            </a:r>
            <a:r>
              <a:rPr lang="de-DE" sz="2200" dirty="0"/>
              <a:t> in </a:t>
            </a:r>
            <a:r>
              <a:rPr lang="de-DE" sz="2200" dirty="0" err="1"/>
              <a:t>Visurrichtung</a:t>
            </a:r>
            <a:r>
              <a:rPr lang="de-DE" sz="2200" dirty="0"/>
              <a:t> schneiden</a:t>
            </a:r>
            <a:r>
              <a:rPr lang="de-AT" sz="2200" dirty="0"/>
              <a:t>   			¼</a:t>
            </a:r>
          </a:p>
          <a:p>
            <a:r>
              <a:rPr lang="de-AT" sz="2200" dirty="0"/>
              <a:t>4. Bruchleiste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200" dirty="0"/>
              <a:t>Druckseite r = 1/10 markieren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200" dirty="0" err="1">
                <a:solidFill>
                  <a:srgbClr val="FF0000"/>
                </a:solidFill>
              </a:rPr>
              <a:t>Zugseite</a:t>
            </a:r>
            <a:r>
              <a:rPr lang="de-AT" sz="2200" dirty="0">
                <a:solidFill>
                  <a:srgbClr val="FF0000"/>
                </a:solidFill>
              </a:rPr>
              <a:t> l = 2/10 markieren</a:t>
            </a:r>
          </a:p>
          <a:p>
            <a:r>
              <a:rPr lang="de-AT" sz="2200" dirty="0"/>
              <a:t>5. Splintschnitt nur auf Druckseite  setzen = r. Seite 1/10</a:t>
            </a:r>
          </a:p>
          <a:p>
            <a:r>
              <a:rPr lang="de-AT" sz="2200" dirty="0"/>
              <a:t>6</a:t>
            </a:r>
            <a:r>
              <a:rPr lang="de-DE" sz="2200" dirty="0"/>
              <a:t>. 1. Warnruf</a:t>
            </a:r>
          </a:p>
          <a:p>
            <a:r>
              <a:rPr lang="de-DE" sz="2200" dirty="0"/>
              <a:t>7. Anstechen hinter der Bruchleiste auf der Druckseite =r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/>
              <a:t>vorschneiden bis zur Bruchleiste</a:t>
            </a:r>
          </a:p>
          <a:p>
            <a:pPr marL="0" indent="0">
              <a:buNone/>
            </a:pPr>
            <a:r>
              <a:rPr lang="de-DE" sz="2200" dirty="0"/>
              <a:t>	 1/10 schräg auf 2/10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0E4A90-125C-285C-3218-C5F48DD9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225" y="900696"/>
            <a:ext cx="5235786" cy="5829713"/>
          </a:xfrm>
        </p:spPr>
        <p:txBody>
          <a:bodyPr>
            <a:normAutofit fontScale="92500" lnSpcReduction="10000"/>
          </a:bodyPr>
          <a:lstStyle/>
          <a:p>
            <a:endParaRPr lang="de-DE" sz="2000" dirty="0"/>
          </a:p>
          <a:p>
            <a:r>
              <a:rPr lang="de-DE" sz="2200" dirty="0"/>
              <a:t>8. Fällschnitt bis zur Hälfte durchführen</a:t>
            </a:r>
          </a:p>
          <a:p>
            <a:r>
              <a:rPr lang="de-DE" sz="2200" dirty="0"/>
              <a:t>9. Stützkeil setzen fest hineinschlagen</a:t>
            </a:r>
          </a:p>
          <a:p>
            <a:r>
              <a:rPr lang="de-DE" sz="2200" dirty="0"/>
              <a:t>10. </a:t>
            </a:r>
            <a:r>
              <a:rPr lang="de-DE" sz="2200" dirty="0" err="1"/>
              <a:t>Fällkeil</a:t>
            </a:r>
            <a:r>
              <a:rPr lang="de-DE" sz="2200" dirty="0"/>
              <a:t> setzen</a:t>
            </a:r>
          </a:p>
          <a:p>
            <a:r>
              <a:rPr lang="de-DE" sz="2200" dirty="0"/>
              <a:t>11. 2. Warnruf</a:t>
            </a:r>
          </a:p>
          <a:p>
            <a:r>
              <a:rPr lang="de-DE" sz="2200" dirty="0"/>
              <a:t>12. Fällschnitt zu Ende führen</a:t>
            </a:r>
          </a:p>
          <a:p>
            <a:r>
              <a:rPr lang="de-DE" sz="2200" dirty="0"/>
              <a:t>13. </a:t>
            </a:r>
            <a:r>
              <a:rPr lang="de-DE" sz="2200" dirty="0" err="1"/>
              <a:t>Umkeilen</a:t>
            </a:r>
            <a:endParaRPr lang="de-DE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/>
              <a:t> Stützkeil stehts gut nachziehen (vermindert seitliches Wegkippen)  </a:t>
            </a:r>
          </a:p>
          <a:p>
            <a:r>
              <a:rPr lang="de-DE" sz="2200" dirty="0"/>
              <a:t>14. In Fluchtweg begeben und Baum beobachten</a:t>
            </a:r>
          </a:p>
          <a:p>
            <a:endParaRPr lang="de-DE" sz="2200" dirty="0"/>
          </a:p>
          <a:p>
            <a:r>
              <a:rPr lang="de-DE" sz="2200" dirty="0"/>
              <a:t>Seithänger Links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/>
              <a:t>Vorgehensweise gleich wie rechts aber sinngemäß gespiegelt</a:t>
            </a:r>
            <a:endParaRPr lang="de-AT" sz="2200" dirty="0"/>
          </a:p>
        </p:txBody>
      </p:sp>
    </p:spTree>
    <p:extLst>
      <p:ext uri="{BB962C8B-B14F-4D97-AF65-F5344CB8AC3E}">
        <p14:creationId xmlns:p14="http://schemas.microsoft.com/office/powerpoint/2010/main" val="21052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CDC4E-FE26-5DA3-EC8E-0C0E3377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2063"/>
            <a:ext cx="9875520" cy="1320800"/>
          </a:xfrm>
        </p:spPr>
        <p:txBody>
          <a:bodyPr/>
          <a:lstStyle/>
          <a:p>
            <a:pPr algn="ctr"/>
            <a:r>
              <a:rPr lang="de-DE" dirty="0"/>
              <a:t>Ausführung Stockfauler Baum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FFD01-1B88-CDFC-40DE-AB20F27A7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218" y="1201479"/>
            <a:ext cx="5424101" cy="5528930"/>
          </a:xfrm>
        </p:spPr>
        <p:txBody>
          <a:bodyPr>
            <a:normAutofit fontScale="92500"/>
          </a:bodyPr>
          <a:lstStyle/>
          <a:p>
            <a:r>
              <a:rPr lang="de-DE" sz="2200" dirty="0"/>
              <a:t>1. Baumbeurteilung = Stockfauler Baum Erkennung durch: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/>
              <a:t>Klang, Flaschenhals,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/>
              <a:t>stehend Anschneiden oder </a:t>
            </a:r>
            <a:r>
              <a:rPr lang="de-DE" sz="2200" dirty="0" err="1"/>
              <a:t>Fallkerb</a:t>
            </a:r>
            <a:endParaRPr lang="de-DE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/>
              <a:t>Folge = höheren Stock belassen ( Fäulnis nimmt nach oben ab)</a:t>
            </a:r>
          </a:p>
          <a:p>
            <a:r>
              <a:rPr lang="de-DE" sz="2200" dirty="0"/>
              <a:t>2. Fluchtweg bestimmen und freiräumen</a:t>
            </a:r>
          </a:p>
          <a:p>
            <a:r>
              <a:rPr lang="de-DE" sz="2200" dirty="0"/>
              <a:t>3. </a:t>
            </a:r>
            <a:r>
              <a:rPr lang="de-DE" sz="2200" dirty="0" err="1"/>
              <a:t>Fallkerb</a:t>
            </a:r>
            <a:r>
              <a:rPr lang="de-DE" sz="2200" dirty="0"/>
              <a:t> = </a:t>
            </a:r>
            <a:r>
              <a:rPr lang="de-AT" sz="2200" dirty="0">
                <a:solidFill>
                  <a:srgbClr val="FF0000"/>
                </a:solidFill>
              </a:rPr>
              <a:t>1/5 </a:t>
            </a:r>
          </a:p>
          <a:p>
            <a:r>
              <a:rPr lang="de-AT" sz="2200" dirty="0"/>
              <a:t>4. Bruchleiste </a:t>
            </a:r>
            <a:r>
              <a:rPr lang="de-AT" sz="2200" dirty="0">
                <a:solidFill>
                  <a:srgbClr val="FF0000"/>
                </a:solidFill>
              </a:rPr>
              <a:t>3/10 </a:t>
            </a:r>
            <a:r>
              <a:rPr lang="de-AT" sz="2200" dirty="0">
                <a:solidFill>
                  <a:schemeClr val="tx1"/>
                </a:solidFill>
              </a:rPr>
              <a:t>markieren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/>
                </a:solidFill>
              </a:rPr>
              <a:t> Bruchstufe = 1/10 markieren</a:t>
            </a:r>
            <a:endParaRPr lang="de-AT" sz="2000" dirty="0">
              <a:solidFill>
                <a:schemeClr val="tx1"/>
              </a:solidFill>
            </a:endParaRPr>
          </a:p>
          <a:p>
            <a:r>
              <a:rPr lang="de-AT" sz="2200" dirty="0"/>
              <a:t>5. </a:t>
            </a:r>
            <a:r>
              <a:rPr lang="de-AT" sz="2200" dirty="0">
                <a:solidFill>
                  <a:srgbClr val="FF0000"/>
                </a:solidFill>
              </a:rPr>
              <a:t>keine Splintschnitte</a:t>
            </a:r>
          </a:p>
          <a:p>
            <a:r>
              <a:rPr lang="de-AT" sz="2200" dirty="0"/>
              <a:t>6</a:t>
            </a:r>
            <a:r>
              <a:rPr lang="de-DE" sz="2200" dirty="0"/>
              <a:t>. 1. Warnruf</a:t>
            </a:r>
          </a:p>
          <a:p>
            <a:pPr marL="0" indent="0">
              <a:buNone/>
            </a:pPr>
            <a:r>
              <a:rPr lang="de-DE" sz="2200" dirty="0"/>
              <a:t>	</a:t>
            </a:r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0E4A90-125C-285C-3218-C5F48DD9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225" y="900696"/>
            <a:ext cx="5235786" cy="58297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de-DE" sz="2200" dirty="0"/>
          </a:p>
          <a:p>
            <a:r>
              <a:rPr lang="de-DE" sz="2200" dirty="0"/>
              <a:t>7. Anstechen hinter der Bruchleiste vorschneiden bis zur Bruchleiste = 3/10</a:t>
            </a:r>
          </a:p>
          <a:p>
            <a:r>
              <a:rPr lang="de-DE" sz="2200" dirty="0"/>
              <a:t>8. Fällschnitt bis zur Hälfte durchführen</a:t>
            </a:r>
          </a:p>
          <a:p>
            <a:r>
              <a:rPr lang="de-DE" sz="2200" dirty="0"/>
              <a:t>9. 1-2 Keile seitlich setzen </a:t>
            </a:r>
          </a:p>
          <a:p>
            <a:r>
              <a:rPr lang="de-DE" sz="2200" dirty="0"/>
              <a:t>10. 2. Warnruf</a:t>
            </a:r>
          </a:p>
          <a:p>
            <a:r>
              <a:rPr lang="de-DE" sz="2200" dirty="0"/>
              <a:t>11. Fällschnitt weiter führen stärkere Bruchleiste belassen</a:t>
            </a:r>
          </a:p>
          <a:p>
            <a:r>
              <a:rPr lang="de-DE" sz="2200" dirty="0"/>
              <a:t>12. mehrere Keile setzen</a:t>
            </a:r>
          </a:p>
          <a:p>
            <a:r>
              <a:rPr lang="de-DE" sz="2200" dirty="0"/>
              <a:t>13. Bruchleiste Ausformen = 3/10</a:t>
            </a:r>
          </a:p>
          <a:p>
            <a:r>
              <a:rPr lang="de-DE" sz="2200" dirty="0"/>
              <a:t>14. </a:t>
            </a:r>
            <a:r>
              <a:rPr lang="de-DE" sz="2200" dirty="0" err="1"/>
              <a:t>Umkeilen</a:t>
            </a:r>
            <a:endParaRPr lang="de-DE" sz="2200" dirty="0"/>
          </a:p>
          <a:p>
            <a:r>
              <a:rPr lang="de-DE" sz="2200" dirty="0"/>
              <a:t>15. In Fluchtweg begeben und Baum beobachten</a:t>
            </a:r>
          </a:p>
        </p:txBody>
      </p:sp>
    </p:spTree>
    <p:extLst>
      <p:ext uri="{BB962C8B-B14F-4D97-AF65-F5344CB8AC3E}">
        <p14:creationId xmlns:p14="http://schemas.microsoft.com/office/powerpoint/2010/main" val="100332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25AD5-A09A-4C2F-8924-32BE76B1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Starkholzfällung mit Herzstich 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CA1395-C082-4B29-8280-A4EF878D0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42157" r="61905" b="20793"/>
          <a:stretch/>
        </p:blipFill>
        <p:spPr>
          <a:xfrm rot="5400000">
            <a:off x="1767525" y="1296492"/>
            <a:ext cx="1994899" cy="22975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F17BF9-B6B7-4F3D-8FCA-0C548324F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3" t="11058" r="52699" b="55291"/>
          <a:stretch/>
        </p:blipFill>
        <p:spPr>
          <a:xfrm rot="5400000">
            <a:off x="4907285" y="1502025"/>
            <a:ext cx="2263816" cy="21553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7AB37D9-B897-4848-A40C-3E5EB4EAF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47884" r="37460" b="21640"/>
          <a:stretch/>
        </p:blipFill>
        <p:spPr>
          <a:xfrm rot="5400000">
            <a:off x="1520486" y="4188996"/>
            <a:ext cx="2488977" cy="22975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99004B-BCCB-4523-9930-5525FC6A7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2" t="14233" r="26191" b="55291"/>
          <a:stretch/>
        </p:blipFill>
        <p:spPr>
          <a:xfrm rot="5400000">
            <a:off x="4789378" y="4265396"/>
            <a:ext cx="2499630" cy="21553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45B69E-9D8D-471F-89A2-3B7273D14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0" t="44709" r="10952" b="21640"/>
          <a:stretch/>
        </p:blipFill>
        <p:spPr>
          <a:xfrm rot="5400000">
            <a:off x="7623752" y="2652155"/>
            <a:ext cx="3024477" cy="287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2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CDC4E-FE26-5DA3-EC8E-0C0E3377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92223"/>
            <a:ext cx="10363200" cy="1320800"/>
          </a:xfrm>
        </p:spPr>
        <p:txBody>
          <a:bodyPr/>
          <a:lstStyle/>
          <a:p>
            <a:r>
              <a:rPr lang="de-DE" dirty="0"/>
              <a:t>Ausführung Starkholzfällung mit Herzstich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FFD01-1B88-CDFC-40DE-AB20F27A7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894" y="1148080"/>
            <a:ext cx="5235786" cy="5614227"/>
          </a:xfrm>
        </p:spPr>
        <p:txBody>
          <a:bodyPr>
            <a:normAutofit lnSpcReduction="10000"/>
          </a:bodyPr>
          <a:lstStyle/>
          <a:p>
            <a:r>
              <a:rPr lang="de-DE" sz="2000" dirty="0"/>
              <a:t>1. Baumbeurteilung doppelte Schwertlänge =Herzstich</a:t>
            </a:r>
          </a:p>
          <a:p>
            <a:r>
              <a:rPr lang="de-DE" sz="2000" dirty="0"/>
              <a:t>2. Fluchtweg bestimmen und freiräumen</a:t>
            </a:r>
          </a:p>
          <a:p>
            <a:r>
              <a:rPr lang="de-DE" sz="2000" dirty="0"/>
              <a:t>3. Wurzelanläufe großzügig </a:t>
            </a:r>
            <a:r>
              <a:rPr lang="de-DE" sz="2000" dirty="0" err="1"/>
              <a:t>beischneiden</a:t>
            </a:r>
            <a:endParaRPr lang="de-DE" sz="2000" dirty="0"/>
          </a:p>
          <a:p>
            <a:r>
              <a:rPr lang="de-DE" sz="2000" dirty="0"/>
              <a:t>4. </a:t>
            </a:r>
            <a:r>
              <a:rPr lang="de-DE" sz="2000" dirty="0" err="1"/>
              <a:t>Fallkerb</a:t>
            </a:r>
            <a:r>
              <a:rPr lang="de-DE" sz="2000" dirty="0"/>
              <a:t> schneiden</a:t>
            </a:r>
            <a:r>
              <a:rPr lang="de-AT" sz="2000" dirty="0"/>
              <a:t> = 1/3 des </a:t>
            </a:r>
            <a:r>
              <a:rPr lang="de-AT" sz="2000" dirty="0" err="1"/>
              <a:t>Stockd</a:t>
            </a:r>
            <a:r>
              <a:rPr lang="de-AT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/>
              <a:t>Fallkerbdach steiler 45°-60°</a:t>
            </a:r>
          </a:p>
          <a:p>
            <a:r>
              <a:rPr lang="de-AT" sz="2000" dirty="0"/>
              <a:t>5. Bruchleiste = 1/10 markieren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/>
              <a:t>Bruchstufe =1/10</a:t>
            </a:r>
          </a:p>
          <a:p>
            <a:r>
              <a:rPr lang="de-AT" sz="2000" dirty="0">
                <a:solidFill>
                  <a:schemeClr val="accent3"/>
                </a:solidFill>
              </a:rPr>
              <a:t>6. Splintschnitte setzen 1/10</a:t>
            </a:r>
          </a:p>
          <a:p>
            <a:r>
              <a:rPr lang="de-AT" sz="2000" dirty="0"/>
              <a:t>7. Herzstich 2-3 cm oberhalb von Sohlenschnitt durchführen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/>
              <a:t>Bruchleiste 1/3 Teilung Herzstich leicht Fächern</a:t>
            </a:r>
          </a:p>
          <a:p>
            <a:r>
              <a:rPr lang="de-AT" sz="2000" dirty="0"/>
              <a:t>7</a:t>
            </a:r>
            <a:r>
              <a:rPr lang="de-DE" sz="2000" dirty="0"/>
              <a:t>. 1.Warnruf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0E4A90-125C-285C-3218-C5F48DD9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947" y="1148080"/>
            <a:ext cx="5235786" cy="5528930"/>
          </a:xfrm>
        </p:spPr>
        <p:txBody>
          <a:bodyPr>
            <a:normAutofit lnSpcReduction="10000"/>
          </a:bodyPr>
          <a:lstStyle/>
          <a:p>
            <a:endParaRPr lang="de-DE" sz="2000" dirty="0"/>
          </a:p>
          <a:p>
            <a:r>
              <a:rPr lang="de-DE" sz="2000" dirty="0"/>
              <a:t>8. Anstechen hinter der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vorschneiden bis zur Bruchleiste</a:t>
            </a:r>
          </a:p>
          <a:p>
            <a:r>
              <a:rPr lang="de-DE" sz="2000" dirty="0"/>
              <a:t>9. Fällschnitt als Fächerschnitt über die Mitte führen</a:t>
            </a:r>
          </a:p>
          <a:p>
            <a:r>
              <a:rPr lang="de-DE" sz="2000" dirty="0"/>
              <a:t>10. Keile Setzen</a:t>
            </a:r>
          </a:p>
          <a:p>
            <a:r>
              <a:rPr lang="de-DE" sz="2000" dirty="0"/>
              <a:t>11. 2. Warnruf</a:t>
            </a:r>
          </a:p>
          <a:p>
            <a:r>
              <a:rPr lang="de-DE" sz="2000" dirty="0"/>
              <a:t>Fällschnitt zu Ende führen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Bruchleiste ausformen</a:t>
            </a:r>
          </a:p>
          <a:p>
            <a:r>
              <a:rPr lang="de-DE" sz="2000" dirty="0"/>
              <a:t>12. Baum </a:t>
            </a:r>
            <a:r>
              <a:rPr lang="de-DE" sz="2000" dirty="0" err="1"/>
              <a:t>umkeilen</a:t>
            </a:r>
            <a:endParaRPr lang="de-DE" sz="2000" dirty="0"/>
          </a:p>
          <a:p>
            <a:r>
              <a:rPr lang="de-DE" sz="2000" dirty="0"/>
              <a:t>14. In Fluchtweg begeben und Baum beobachten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33455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464DC-8525-48A0-8C90-503F3C9E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Durchführung einer Fällung eines geradestehenden Baumes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2B2DA9F-B78A-4E81-B68D-B2D20FBF8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0846" r="27614" b="8518"/>
          <a:stretch/>
        </p:blipFill>
        <p:spPr>
          <a:xfrm rot="5400000">
            <a:off x="3483429" y="1484085"/>
            <a:ext cx="4778828" cy="567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4208884-FE03-404F-9E7A-17FC29032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37302" r="70860" b="4286"/>
          <a:stretch/>
        </p:blipFill>
        <p:spPr>
          <a:xfrm rot="5400000">
            <a:off x="1663494" y="-505890"/>
            <a:ext cx="2118066" cy="48715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7A183E3-955B-4F4A-AEAC-808E1A719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34762" r="51905" b="4921"/>
          <a:stretch/>
        </p:blipFill>
        <p:spPr>
          <a:xfrm rot="5400000">
            <a:off x="6903154" y="-454729"/>
            <a:ext cx="2131005" cy="47821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BB77B2B-4F63-43AE-BD83-B72D247D8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9" t="33916" r="33459" b="4921"/>
          <a:stretch/>
        </p:blipFill>
        <p:spPr>
          <a:xfrm rot="5400000">
            <a:off x="1592066" y="2629068"/>
            <a:ext cx="2052756" cy="46633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E57B501-AE00-490E-BB25-5F260F8DA7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7" t="32645" r="12226" b="6190"/>
          <a:stretch/>
        </p:blipFill>
        <p:spPr>
          <a:xfrm rot="5400000">
            <a:off x="6773375" y="2738579"/>
            <a:ext cx="2271780" cy="466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6A5B3-1806-4614-86F0-BF79B65A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Normalfall</a:t>
            </a:r>
            <a:br>
              <a:rPr lang="de-DE" dirty="0"/>
            </a:br>
            <a:r>
              <a:rPr lang="de-DE" dirty="0"/>
              <a:t>Stockdurchmesser größer als Schnittlänge (+20cm)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DB3E92-24CC-485D-93A4-E92C6468C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3598" r="54603" b="20582"/>
          <a:stretch/>
        </p:blipFill>
        <p:spPr>
          <a:xfrm rot="5400000">
            <a:off x="3352816" y="1534902"/>
            <a:ext cx="3842623" cy="55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B5845-594E-42B5-AC54-0E95E26C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Normalfall </a:t>
            </a:r>
            <a:br>
              <a:rPr lang="de-DE" dirty="0"/>
            </a:br>
            <a:r>
              <a:rPr lang="de-DE" dirty="0"/>
              <a:t>Stockdurchmesser kleiner als Schnittlänge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6E9FB4-27DD-421D-91F8-F48E9301F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14656" r="15079" b="20159"/>
          <a:stretch/>
        </p:blipFill>
        <p:spPr>
          <a:xfrm rot="5400000">
            <a:off x="3422920" y="1395823"/>
            <a:ext cx="4246701" cy="57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56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7F8D0-9F55-6C33-3020-837F7C25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574106" cy="1320800"/>
          </a:xfrm>
        </p:spPr>
        <p:txBody>
          <a:bodyPr/>
          <a:lstStyle/>
          <a:p>
            <a:r>
              <a:rPr lang="de-DE" dirty="0"/>
              <a:t>Normalfall Baum kleiner </a:t>
            </a:r>
            <a:br>
              <a:rPr lang="de-DE" dirty="0"/>
            </a:br>
            <a:r>
              <a:rPr lang="de-DE" dirty="0"/>
              <a:t>als Schwertlänge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9F8B5D-750C-203E-6E9B-B43892093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042160"/>
            <a:ext cx="4392506" cy="4415761"/>
          </a:xfrm>
        </p:spPr>
        <p:txBody>
          <a:bodyPr>
            <a:normAutofit/>
          </a:bodyPr>
          <a:lstStyle/>
          <a:p>
            <a:r>
              <a:rPr lang="de-DE" sz="2200" dirty="0"/>
              <a:t>1. Baumbeurteilung</a:t>
            </a:r>
          </a:p>
          <a:p>
            <a:r>
              <a:rPr lang="de-DE" sz="2200" dirty="0"/>
              <a:t>2. Fluchtweg bestimmen und freiräumen</a:t>
            </a:r>
          </a:p>
          <a:p>
            <a:r>
              <a:rPr lang="de-DE" sz="2200" dirty="0"/>
              <a:t>3. </a:t>
            </a:r>
            <a:r>
              <a:rPr lang="de-DE" sz="2200" dirty="0" err="1"/>
              <a:t>Fallkerb</a:t>
            </a:r>
            <a:r>
              <a:rPr lang="de-DE" sz="2200" dirty="0"/>
              <a:t> schneiden</a:t>
            </a:r>
            <a:r>
              <a:rPr lang="de-AT" sz="2200" dirty="0"/>
              <a:t> </a:t>
            </a:r>
            <a:r>
              <a:rPr lang="de-AT" sz="2200" dirty="0">
                <a:solidFill>
                  <a:srgbClr val="FF0000"/>
                </a:solidFill>
              </a:rPr>
              <a:t>1/5</a:t>
            </a:r>
          </a:p>
          <a:p>
            <a:r>
              <a:rPr lang="de-AT" sz="2200" dirty="0"/>
              <a:t>4. Bruchleiste = 1/10 markieren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000" dirty="0"/>
              <a:t>Bruchstufe</a:t>
            </a:r>
            <a:r>
              <a:rPr lang="de-AT" sz="2200" dirty="0"/>
              <a:t>= 1/10 markieren (keine unter 30 cm </a:t>
            </a:r>
            <a:r>
              <a:rPr lang="de-AT" sz="2200" dirty="0" err="1"/>
              <a:t>Stockd</a:t>
            </a:r>
            <a:r>
              <a:rPr lang="de-AT" sz="2200" dirty="0"/>
              <a:t>.)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200" dirty="0"/>
              <a:t>5. Splintschnitte setzen</a:t>
            </a:r>
          </a:p>
          <a:p>
            <a:r>
              <a:rPr lang="de-AT" sz="2200" dirty="0"/>
              <a:t>6</a:t>
            </a:r>
            <a:r>
              <a:rPr lang="de-DE" sz="2200" dirty="0"/>
              <a:t>. 1.Warnruf</a:t>
            </a:r>
          </a:p>
          <a:p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53C838-B8CB-C2FE-655B-B7E3B7DD5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960293"/>
            <a:ext cx="5019230" cy="5765627"/>
          </a:xfrm>
        </p:spPr>
        <p:txBody>
          <a:bodyPr>
            <a:noAutofit/>
          </a:bodyPr>
          <a:lstStyle/>
          <a:p>
            <a:r>
              <a:rPr lang="de-DE" sz="2000" dirty="0"/>
              <a:t>7. Anstechen hinter der Bruchleiste und durchstechen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vorschneiden bis zur Bruchleiste  (Ausformen)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Fällschnitt nach hinten ziehen </a:t>
            </a:r>
            <a:r>
              <a:rPr lang="de-DE" sz="2000" dirty="0">
                <a:solidFill>
                  <a:srgbClr val="FF0000"/>
                </a:solidFill>
              </a:rPr>
              <a:t>Stützleiste belassen</a:t>
            </a:r>
          </a:p>
          <a:p>
            <a:r>
              <a:rPr lang="de-DE" sz="2000" dirty="0"/>
              <a:t>8. Keile setzen</a:t>
            </a:r>
          </a:p>
          <a:p>
            <a:r>
              <a:rPr lang="de-DE" sz="2000" dirty="0"/>
              <a:t>9. 2. Warnruf</a:t>
            </a:r>
          </a:p>
          <a:p>
            <a:r>
              <a:rPr lang="de-DE" sz="2000" dirty="0"/>
              <a:t>10. Stützleiste (Halteleiste) durchtrennen</a:t>
            </a:r>
          </a:p>
          <a:p>
            <a:r>
              <a:rPr lang="de-DE" sz="2000" dirty="0"/>
              <a:t>11. Baum </a:t>
            </a:r>
            <a:r>
              <a:rPr lang="de-DE" sz="2000" dirty="0" err="1"/>
              <a:t>Umkeilen</a:t>
            </a:r>
            <a:r>
              <a:rPr lang="de-DE" sz="2000" dirty="0"/>
              <a:t> </a:t>
            </a:r>
          </a:p>
          <a:p>
            <a:r>
              <a:rPr lang="de-DE" sz="2000" dirty="0"/>
              <a:t>12. In Fluchtweg begeben und Baum beobachten</a:t>
            </a:r>
            <a:endParaRPr lang="de-AT" sz="2000" dirty="0"/>
          </a:p>
          <a:p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56709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96901-8568-484D-BF6B-AA4CABD7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Sonderfall Rückhänger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0BF9BF-193E-46AB-81D3-EFC151086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11905" r="12039" b="14233"/>
          <a:stretch/>
        </p:blipFill>
        <p:spPr>
          <a:xfrm rot="5400000">
            <a:off x="7247467" y="852953"/>
            <a:ext cx="5007429" cy="38240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1E5F20C-12E9-4235-B4CD-4F83E5663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8942" r="33175" b="16711"/>
          <a:stretch/>
        </p:blipFill>
        <p:spPr>
          <a:xfrm rot="5400000">
            <a:off x="254138" y="1757592"/>
            <a:ext cx="4709965" cy="45330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A18FFFE-B51B-465A-B6C2-DD2D526EE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8" t="8308" r="4444" b="50000"/>
          <a:stretch/>
        </p:blipFill>
        <p:spPr>
          <a:xfrm rot="5400000">
            <a:off x="4921315" y="2744182"/>
            <a:ext cx="2478851" cy="25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5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CDC4E-FE26-5DA3-EC8E-0C0E3377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Ausführung Rückhänger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FFD01-1B88-CDFC-40DE-AB20F27A7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494" y="1270000"/>
            <a:ext cx="4656666" cy="5220586"/>
          </a:xfrm>
        </p:spPr>
        <p:txBody>
          <a:bodyPr>
            <a:normAutofit/>
          </a:bodyPr>
          <a:lstStyle/>
          <a:p>
            <a:r>
              <a:rPr lang="de-DE" sz="2000" dirty="0"/>
              <a:t>1. Baumbeurteilung</a:t>
            </a:r>
          </a:p>
          <a:p>
            <a:r>
              <a:rPr lang="de-DE" sz="2000" dirty="0"/>
              <a:t>2. Fluchtweg bestimmen und freiräumen</a:t>
            </a:r>
          </a:p>
          <a:p>
            <a:r>
              <a:rPr lang="de-DE" sz="2000" dirty="0"/>
              <a:t>3. </a:t>
            </a:r>
            <a:r>
              <a:rPr lang="de-DE" sz="2000" dirty="0" err="1"/>
              <a:t>Fallkerb</a:t>
            </a:r>
            <a:r>
              <a:rPr lang="de-DE" sz="2000" dirty="0"/>
              <a:t> schneiden</a:t>
            </a:r>
            <a:r>
              <a:rPr lang="de-AT" sz="2000" dirty="0"/>
              <a:t> ¼</a:t>
            </a:r>
          </a:p>
          <a:p>
            <a:r>
              <a:rPr lang="de-AT" sz="2000" dirty="0"/>
              <a:t>4. Bruchleiste = 2/10 markieren</a:t>
            </a:r>
          </a:p>
          <a:p>
            <a:pPr marL="0" indent="0">
              <a:buNone/>
            </a:pPr>
            <a:r>
              <a:rPr lang="de-AT" sz="2000" dirty="0"/>
              <a:t>	 Bruchstufe = 1/10 markieren</a:t>
            </a:r>
          </a:p>
          <a:p>
            <a:r>
              <a:rPr lang="de-AT" sz="2000" dirty="0"/>
              <a:t>5</a:t>
            </a:r>
            <a:r>
              <a:rPr lang="de-DE" sz="2000" dirty="0"/>
              <a:t>. 1.Warnruf</a:t>
            </a:r>
          </a:p>
          <a:p>
            <a:r>
              <a:rPr lang="de-DE" sz="2000" dirty="0"/>
              <a:t>6. Anstechen hinter der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vorschneiden bis zur Bruchleiste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dann zurückschneiden</a:t>
            </a:r>
          </a:p>
          <a:p>
            <a:r>
              <a:rPr lang="de-DE" sz="2000" dirty="0"/>
              <a:t>7.Keil setzen fest hineinschlagen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0E4A90-125C-285C-3218-C5F48DD9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5244" y="1052623"/>
            <a:ext cx="4925899" cy="5528930"/>
          </a:xfrm>
        </p:spPr>
        <p:txBody>
          <a:bodyPr>
            <a:normAutofit/>
          </a:bodyPr>
          <a:lstStyle/>
          <a:p>
            <a:r>
              <a:rPr lang="de-DE" dirty="0"/>
              <a:t>8. 2. Warnruf</a:t>
            </a:r>
          </a:p>
          <a:p>
            <a:r>
              <a:rPr lang="de-DE" dirty="0"/>
              <a:t>9. Fällschnitt zu Ende führen stärkere Bruchleiste belassen </a:t>
            </a:r>
          </a:p>
          <a:p>
            <a:r>
              <a:rPr lang="de-DE" dirty="0"/>
              <a:t>10. 2. Keil setzen</a:t>
            </a:r>
          </a:p>
          <a:p>
            <a:r>
              <a:rPr lang="de-DE" dirty="0"/>
              <a:t>11. Bruchleiste Ausformen = 2/10</a:t>
            </a:r>
          </a:p>
          <a:p>
            <a:r>
              <a:rPr lang="de-DE" dirty="0">
                <a:solidFill>
                  <a:srgbClr val="FF0000"/>
                </a:solidFill>
              </a:rPr>
              <a:t>12. Baum aufkeilen</a:t>
            </a: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	   Bruchleiste vorsichtig schmälern </a:t>
            </a:r>
          </a:p>
          <a:p>
            <a:r>
              <a:rPr lang="de-DE" dirty="0">
                <a:solidFill>
                  <a:srgbClr val="FF0000"/>
                </a:solidFill>
              </a:rPr>
              <a:t>13. Splintschnitte setzen  </a:t>
            </a:r>
          </a:p>
          <a:p>
            <a:r>
              <a:rPr lang="de-DE" dirty="0">
                <a:solidFill>
                  <a:srgbClr val="FF0000"/>
                </a:solidFill>
              </a:rPr>
              <a:t>14. Bruchleiste auf 1/10 </a:t>
            </a:r>
          </a:p>
          <a:p>
            <a:r>
              <a:rPr lang="de-DE" dirty="0"/>
              <a:t>15. Baum </a:t>
            </a:r>
            <a:r>
              <a:rPr lang="de-DE" dirty="0" err="1"/>
              <a:t>Umkeilen</a:t>
            </a:r>
            <a:r>
              <a:rPr lang="de-DE" dirty="0"/>
              <a:t> </a:t>
            </a:r>
          </a:p>
          <a:p>
            <a:r>
              <a:rPr lang="de-DE" dirty="0"/>
              <a:t>16. In Fluchtweg begeben und Baum beobachten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6605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TM02900688[[fn=Facette]]</Template>
  <TotalTime>0</TotalTime>
  <Words>1210</Words>
  <Application>Microsoft Office PowerPoint</Application>
  <PresentationFormat>Breitbild</PresentationFormat>
  <Paragraphs>212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Arial</vt:lpstr>
      <vt:lpstr>Trebuchet MS</vt:lpstr>
      <vt:lpstr>Wingdings</vt:lpstr>
      <vt:lpstr>Wingdings 3</vt:lpstr>
      <vt:lpstr>Facette</vt:lpstr>
      <vt:lpstr>  Fälltechniken in der  Starkholzschlägerung</vt:lpstr>
      <vt:lpstr>Baumbeurteilung Ermittlung Fällrichtung</vt:lpstr>
      <vt:lpstr>Durchführung einer Fällung eines geradestehenden Baumes</vt:lpstr>
      <vt:lpstr>PowerPoint-Präsentation</vt:lpstr>
      <vt:lpstr>Normalfall Stockdurchmesser größer als Schnittlänge (+20cm)</vt:lpstr>
      <vt:lpstr>Normalfall  Stockdurchmesser kleiner als Schnittlänge</vt:lpstr>
      <vt:lpstr>Normalfall Baum kleiner  als Schwertlänge</vt:lpstr>
      <vt:lpstr>Sonderfall Rückhänger</vt:lpstr>
      <vt:lpstr>Ausführung Rückhänger</vt:lpstr>
      <vt:lpstr>Sonderfall starker Rückhänger</vt:lpstr>
      <vt:lpstr>Ausführung starker Rückhänger</vt:lpstr>
      <vt:lpstr>Ausführung starker Rückhänger mit Seilwinde</vt:lpstr>
      <vt:lpstr>Sonderfall Vorhänger Stammdurchmesser größer als Schnittlänge</vt:lpstr>
      <vt:lpstr>Ausführung Vorhänger</vt:lpstr>
      <vt:lpstr>Stammdurchmesser kleiner als Schnittlänge</vt:lpstr>
      <vt:lpstr>Ausführung Vorhänger kleiner als Schnittlänge</vt:lpstr>
      <vt:lpstr>Vorhänger V-Schnitt  besonders gut bei Hartholz geeignet </vt:lpstr>
      <vt:lpstr>V- Schnitt Durchführung</vt:lpstr>
      <vt:lpstr>Sonderfall Seithänger</vt:lpstr>
      <vt:lpstr>Ausführung Seithänger</vt:lpstr>
      <vt:lpstr>Ausführung Stockfauler Baum</vt:lpstr>
      <vt:lpstr>Starkholzfällung mit Herzstich </vt:lpstr>
      <vt:lpstr>Ausführung Starkholzfällung mit Herzstich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Fälltechniken in der  Starkholzschlägerung</dc:title>
  <dc:creator>Christina Haselsberger</dc:creator>
  <cp:lastModifiedBy>Christina Haselsberger</cp:lastModifiedBy>
  <cp:revision>24</cp:revision>
  <dcterms:created xsi:type="dcterms:W3CDTF">2021-12-26T08:45:48Z</dcterms:created>
  <dcterms:modified xsi:type="dcterms:W3CDTF">2024-01-25T15:08:42Z</dcterms:modified>
</cp:coreProperties>
</file>