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1" r:id="rId2"/>
    <p:sldId id="267" r:id="rId3"/>
    <p:sldId id="264" r:id="rId4"/>
    <p:sldId id="263" r:id="rId5"/>
    <p:sldId id="268" r:id="rId6"/>
    <p:sldId id="282" r:id="rId7"/>
    <p:sldId id="274" r:id="rId8"/>
    <p:sldId id="273" r:id="rId9"/>
    <p:sldId id="275" r:id="rId10"/>
    <p:sldId id="266" r:id="rId11"/>
    <p:sldId id="280" r:id="rId12"/>
    <p:sldId id="277" r:id="rId13"/>
    <p:sldId id="269" r:id="rId14"/>
    <p:sldId id="270" r:id="rId15"/>
    <p:sldId id="272" r:id="rId16"/>
    <p:sldId id="278" r:id="rId17"/>
    <p:sldId id="279" r:id="rId18"/>
    <p:sldId id="260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70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920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23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20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15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95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33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4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499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016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97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042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1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7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66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057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8285-77F4-4C08-B441-DDB31691F974}" type="datetimeFigureOut">
              <a:rPr lang="de-AT" smtClean="0"/>
              <a:t>25.01.2024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9B58F1-83A2-49BE-9F76-16DACAB0A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69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FD3BE-BC80-0F7C-258A-1F5267338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560" y="883920"/>
            <a:ext cx="8004003" cy="3370116"/>
          </a:xfrm>
        </p:spPr>
        <p:txBody>
          <a:bodyPr/>
          <a:lstStyle/>
          <a:p>
            <a:pPr algn="ctr"/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Themenbereich</a:t>
            </a:r>
            <a:br>
              <a:rPr lang="de-DE" dirty="0"/>
            </a:br>
            <a:br>
              <a:rPr lang="de-DE" dirty="0"/>
            </a:br>
            <a:r>
              <a:rPr lang="de-DE" dirty="0"/>
              <a:t>1. Aufforstung</a:t>
            </a:r>
            <a:br>
              <a:rPr lang="de-DE" dirty="0"/>
            </a:b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048BC2-80DA-6836-DD0F-3617A6124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354320"/>
            <a:ext cx="7766936" cy="1046480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Andreas </a:t>
            </a:r>
            <a:r>
              <a:rPr lang="de-DE" dirty="0" err="1">
                <a:solidFill>
                  <a:schemeClr val="tx1"/>
                </a:solidFill>
              </a:rPr>
              <a:t>Gratt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3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A1246-4F3B-7502-ABE1-911E6479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136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/>
              <a:t>Preise von Pflanzen</a:t>
            </a:r>
            <a:endParaRPr lang="de-AT" sz="4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59B78-3492-F656-60B0-6C39BAB2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767840"/>
            <a:ext cx="8596668" cy="4846320"/>
          </a:xfrm>
        </p:spPr>
        <p:txBody>
          <a:bodyPr>
            <a:normAutofit/>
          </a:bodyPr>
          <a:lstStyle/>
          <a:p>
            <a:r>
              <a:rPr lang="de-DE" sz="2800" dirty="0"/>
              <a:t>Fichte	 2/2 					0,70 €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AT" sz="2800" dirty="0"/>
              <a:t>TB 	20-40			3,50€</a:t>
            </a:r>
          </a:p>
          <a:p>
            <a:pPr lvl="3"/>
            <a:endParaRPr lang="de-AT" sz="2800" dirty="0"/>
          </a:p>
          <a:p>
            <a:r>
              <a:rPr lang="de-AT" sz="2800" dirty="0"/>
              <a:t>Tanne	2/2					1,23€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AT" sz="2800" dirty="0"/>
              <a:t>TB	20-40			4,51€</a:t>
            </a:r>
          </a:p>
          <a:p>
            <a:pPr marL="914400" lvl="2" indent="0">
              <a:buNone/>
            </a:pPr>
            <a:endParaRPr lang="de-AT" sz="2800" dirty="0"/>
          </a:p>
          <a:p>
            <a:r>
              <a:rPr lang="de-AT" sz="2800" dirty="0"/>
              <a:t>Lärche   1/2				0,91€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AT" sz="2800" dirty="0"/>
              <a:t>TB	20-40			3,53€</a:t>
            </a:r>
          </a:p>
        </p:txBody>
      </p:sp>
    </p:spTree>
    <p:extLst>
      <p:ext uri="{BB962C8B-B14F-4D97-AF65-F5344CB8AC3E}">
        <p14:creationId xmlns:p14="http://schemas.microsoft.com/office/powerpoint/2010/main" val="276041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539B4-5EC3-B342-C12A-88936888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7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/>
              <a:t>Preise von Pflanzen</a:t>
            </a:r>
            <a:endParaRPr lang="de-AT" sz="4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E2A3-54F4-C7BE-78EF-AB294B6F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54" y="2038669"/>
            <a:ext cx="8596668" cy="3880773"/>
          </a:xfrm>
        </p:spPr>
        <p:txBody>
          <a:bodyPr>
            <a:normAutofit/>
          </a:bodyPr>
          <a:lstStyle/>
          <a:p>
            <a:r>
              <a:rPr lang="de-DE" sz="2800" dirty="0"/>
              <a:t>Bergahorn 		50/80			1,36€</a:t>
            </a:r>
          </a:p>
          <a:p>
            <a:pPr lvl="3"/>
            <a:r>
              <a:rPr lang="de-DE" sz="2800" dirty="0"/>
              <a:t>TB		40/60			3,61€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Stieleiche		50/80 		1,67€</a:t>
            </a:r>
          </a:p>
          <a:p>
            <a:pPr lvl="3"/>
            <a:r>
              <a:rPr lang="de-DE" sz="2800" dirty="0"/>
              <a:t>TB		40-60				3,75€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20549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93E4C-1A88-BB99-A783-907F020A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280"/>
            <a:ext cx="8596668" cy="1056640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>
                <a:latin typeface="Akagi Pro Bold" panose="02000000000000000000" pitchFamily="50" charset="0"/>
              </a:rPr>
              <a:t>Pflanzzeitpunkt</a:t>
            </a:r>
            <a:endParaRPr lang="de-AT" sz="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E7CB2-0862-D2A9-10C8-4E4BBB12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7201"/>
            <a:ext cx="11301306" cy="431416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de-DE" sz="2800" b="1" dirty="0">
                <a:sym typeface="Wingdings" panose="05000000000000000000" pitchFamily="2" charset="2"/>
              </a:rPr>
              <a:t>Frühjahrsaufforstung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00" dirty="0">
              <a:sym typeface="Wingdings" panose="05000000000000000000" pitchFamily="2" charset="2"/>
            </a:endParaRPr>
          </a:p>
          <a:p>
            <a:pPr marR="0" lvl="1" fontAlgn="auto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für alle Baumarten geeignet</a:t>
            </a:r>
          </a:p>
          <a:p>
            <a:pPr marR="0" lvl="1" fontAlgn="auto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möglichst bald nach dem Ausapern – nach Ende des Bodenfrostes</a:t>
            </a:r>
          </a:p>
          <a:p>
            <a:pPr marR="0" lvl="1" fontAlgn="auto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Bodenfeuchte ausnutzen</a:t>
            </a:r>
          </a:p>
          <a:p>
            <a:pPr marR="0" lvl="1" fontAlgn="auto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längeres Zeitfenster</a:t>
            </a:r>
          </a:p>
          <a:p>
            <a:pPr marR="0" lvl="1" fontAlgn="auto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keine Gefährdung durch Winterverbiss nach Verpflanzung</a:t>
            </a:r>
          </a:p>
          <a:p>
            <a:pPr marR="0" lvl="1" fontAlgn="auto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Gefahr von Spätfrost (Tanne, Douglasie, Laubholz)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655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78446-71D5-CC13-CBEE-BD7C76C7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de-DE" b="1">
                <a:latin typeface="Akagi Pro Bold" panose="02000000000000000000" pitchFamily="50" charset="0"/>
              </a:rPr>
              <a:t>Herbstaufforstung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A7342-44A4-B7E5-56C3-582FE09E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285750" indent="-228600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Wurzelnackte Pflanzen</a:t>
            </a:r>
            <a:br>
              <a:rPr lang="de-DE" noProof="0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>
              <a:latin typeface="Akagi Pro Book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b="1">
                <a:cs typeface="Arial" panose="020B0604020202020204" pitchFamily="34" charset="0"/>
                <a:sym typeface="Wingdings" panose="05000000000000000000" pitchFamily="2" charset="2"/>
              </a:rPr>
              <a:t>Pflanzzeitpunkt</a:t>
            </a:r>
            <a:r>
              <a:rPr lang="de-DE"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685800" lvl="1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nach Blattverfärbung </a:t>
            </a:r>
          </a:p>
          <a:p>
            <a:pPr marL="685800" lvl="1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Ende August bis Mitte/ende Oktober</a:t>
            </a:r>
          </a:p>
          <a:p>
            <a:pPr marL="685800" lvl="1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spätere Pflanzung Gefahr vor Austrocknung</a:t>
            </a:r>
          </a:p>
          <a:p>
            <a:pPr marL="685800" lvl="1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noProof="0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Wichtig: Anwurzeln muss garantiert sein!</a:t>
            </a:r>
          </a:p>
          <a:p>
            <a:pPr marL="685800" lvl="1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noProof="0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Gefahr Wild!!</a:t>
            </a:r>
          </a:p>
          <a:p>
            <a:pPr marL="1371600" lvl="3" indent="0">
              <a:buNone/>
            </a:pPr>
            <a:endParaRPr kumimoji="0" lang="de-DE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kagi Pro Book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AT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kagi Pro Book" panose="02000000000000000000" pitchFamily="50" charset="0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D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170" name="Picture 2" descr="Douglasien">
            <a:extLst>
              <a:ext uri="{FF2B5EF4-FFF2-40B4-BE49-F238E27FC236}">
                <a16:creationId xmlns:a16="http://schemas.microsoft.com/office/drawing/2014/main" id="{DA9231FB-E60A-55CF-76A4-5D2C58464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r="-1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Isosceles Triangle 717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855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C52C9A6-3D0B-0ED7-B470-84F2E69D1003}"/>
              </a:ext>
            </a:extLst>
          </p:cNvPr>
          <p:cNvSpPr txBox="1">
            <a:spLocks/>
          </p:cNvSpPr>
          <p:nvPr/>
        </p:nvSpPr>
        <p:spPr>
          <a:xfrm>
            <a:off x="2849562" y="609600"/>
            <a:ext cx="642443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/>
              <a:t>Topf- /Ballenpflanzen –&gt; Herbst</a:t>
            </a:r>
            <a:endParaRPr lang="en-US"/>
          </a:p>
        </p:txBody>
      </p:sp>
      <p:pic>
        <p:nvPicPr>
          <p:cNvPr id="4098" name="Picture 2" descr="Nadelbäume - Lieco">
            <a:extLst>
              <a:ext uri="{FF2B5EF4-FFF2-40B4-BE49-F238E27FC236}">
                <a16:creationId xmlns:a16="http://schemas.microsoft.com/office/drawing/2014/main" id="{D5E5551E-B918-FE5D-F726-F32ADD52A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10818" b="-1"/>
          <a:stretch/>
        </p:blipFill>
        <p:spPr bwMode="auto">
          <a:xfrm>
            <a:off x="20" y="10"/>
            <a:ext cx="2079180" cy="2621135"/>
          </a:xfrm>
          <a:custGeom>
            <a:avLst/>
            <a:gdLst/>
            <a:ahLst/>
            <a:cxnLst/>
            <a:rect l="l" t="t" r="r" b="b"/>
            <a:pathLst>
              <a:path w="2079200" h="2621145">
                <a:moveTo>
                  <a:pt x="0" y="0"/>
                </a:moveTo>
                <a:lnTo>
                  <a:pt x="1674254" y="0"/>
                </a:lnTo>
                <a:lnTo>
                  <a:pt x="2079200" y="2621145"/>
                </a:lnTo>
                <a:lnTo>
                  <a:pt x="0" y="2621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r. 2/2013">
            <a:extLst>
              <a:ext uri="{FF2B5EF4-FFF2-40B4-BE49-F238E27FC236}">
                <a16:creationId xmlns:a16="http://schemas.microsoft.com/office/drawing/2014/main" id="{352BAB44-FF9B-FBED-8B6F-1438E3696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 r="-1" b="-1"/>
          <a:stretch/>
        </p:blipFill>
        <p:spPr bwMode="auto">
          <a:xfrm>
            <a:off x="20" y="2621145"/>
            <a:ext cx="2734036" cy="4246584"/>
          </a:xfrm>
          <a:custGeom>
            <a:avLst/>
            <a:gdLst/>
            <a:ahLst/>
            <a:cxnLst/>
            <a:rect l="l" t="t" r="r" b="b"/>
            <a:pathLst>
              <a:path w="2734056" h="4246584">
                <a:moveTo>
                  <a:pt x="0" y="0"/>
                </a:moveTo>
                <a:lnTo>
                  <a:pt x="2079200" y="0"/>
                </a:lnTo>
                <a:lnTo>
                  <a:pt x="2734056" y="4238772"/>
                </a:lnTo>
                <a:lnTo>
                  <a:pt x="2734056" y="4246584"/>
                </a:lnTo>
                <a:lnTo>
                  <a:pt x="461457" y="4246584"/>
                </a:lnTo>
                <a:lnTo>
                  <a:pt x="0" y="15188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33FB836-AD74-4593-8140-90B1C74E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621146"/>
            <a:ext cx="2091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Isosceles Triangle 8">
            <a:extLst>
              <a:ext uri="{FF2B5EF4-FFF2-40B4-BE49-F238E27FC236}">
                <a16:creationId xmlns:a16="http://schemas.microsoft.com/office/drawing/2014/main" id="{BEC6E983-CB93-4A1C-8DDF-5F980BB4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E291A-271E-569F-3525-11D3ED63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fontAlgn="auto">
              <a:tabLst/>
              <a:defRPr/>
            </a:pPr>
            <a:r>
              <a:rPr lang="en-US">
                <a:sym typeface="Wingdings" panose="05000000000000000000" pitchFamily="2" charset="2"/>
              </a:rPr>
              <a:t>ab Anfang September bis zum Wintereinbruch</a:t>
            </a:r>
          </a:p>
          <a:p>
            <a:pPr marL="685800" lvl="1">
              <a:defRPr/>
            </a:pPr>
            <a:r>
              <a:rPr lang="en-US">
                <a:sym typeface="Wingdings" panose="05000000000000000000" pitchFamily="2" charset="2"/>
              </a:rPr>
              <a:t>Gefahr durch Schneeschub, Barfrostschäden</a:t>
            </a:r>
          </a:p>
          <a:p>
            <a:pPr marL="685800" lvl="1">
              <a:defRPr/>
            </a:pPr>
            <a:r>
              <a:rPr lang="en-US">
                <a:sym typeface="Wingdings" panose="05000000000000000000" pitchFamily="2" charset="2"/>
              </a:rPr>
              <a:t>Ausziehen durch Wild</a:t>
            </a:r>
          </a:p>
          <a:p>
            <a:pPr marL="1371600" lvl="3" indent="0"/>
            <a:endParaRPr kumimoji="0" lang="en-US" b="0" i="0" u="none" strike="noStrike" cap="none" spc="0" normalizeH="0" noProof="0">
              <a:ln>
                <a:noFill/>
              </a:ln>
              <a:effectLst/>
              <a:uLnTx/>
              <a:uFillTx/>
              <a:sym typeface="Wingdings" panose="05000000000000000000" pitchFamily="2" charset="2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29808-9A4A-5B40-9F0A-56169184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latin typeface="Akagi Pro Bold" panose="02000000000000000000" pitchFamily="50" charset="0"/>
              </a:rPr>
              <a:t>Transport und Lagerung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F32B28-9ACC-FA8A-1589-29E370B9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4640"/>
            <a:ext cx="9177866" cy="4476723"/>
          </a:xfrm>
        </p:spPr>
        <p:txBody>
          <a:bodyPr>
            <a:noAutofit/>
          </a:bodyPr>
          <a:lstStyle/>
          <a:p>
            <a:pPr marL="685800" lvl="1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8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ab Forstgarten bzw. Abladestelle</a:t>
            </a:r>
          </a:p>
          <a:p>
            <a:pPr marL="1085850" lvl="2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6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Pflanzen vor Austrocknung schützen</a:t>
            </a:r>
          </a:p>
          <a:p>
            <a:pPr marL="1085850" lvl="2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6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Wurzelnackte Pflanzen im Frischhaltesack transportieren</a:t>
            </a:r>
          </a:p>
          <a:p>
            <a:pPr marL="1085850" lvl="2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6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Pflanzen möglichst rasch versetzen </a:t>
            </a:r>
          </a:p>
          <a:p>
            <a:pPr marL="685800" marR="0" lvl="1" defTabSz="914400" fontAlgn="auto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endParaRPr lang="de-DE" sz="2800" dirty="0">
              <a:solidFill>
                <a:schemeClr val="tx1"/>
              </a:solidFill>
              <a:latin typeface="Akagi Pro Book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lvl="1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8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in der Aufforstungsfläche</a:t>
            </a:r>
          </a:p>
          <a:p>
            <a:pPr marL="1085850" lvl="2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6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Wurzeln vor Austrocknung schützen</a:t>
            </a:r>
          </a:p>
          <a:p>
            <a:pPr marL="1085850" lvl="2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 sz="26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Pflanzenschürze, Pflanztasche, Frischhaltesack o.ä. verwenden</a:t>
            </a: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06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13044-805F-FC8F-22BB-355AB3CA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e-DE" b="1"/>
              <a:t>Schutzmaßnahm</a:t>
            </a:r>
            <a:r>
              <a:rPr lang="de-DE" b="1">
                <a:latin typeface="Akagi Pro Bold" panose="02000000000000000000" pitchFamily="50" charset="0"/>
              </a:rPr>
              <a:t>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286E1-D6B4-F8B3-30F2-2E1F1283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de-DE" err="1">
                <a:cs typeface="Arial" panose="020B0604020202020204" pitchFamily="34" charset="0"/>
                <a:sym typeface="Wingdings" panose="05000000000000000000" pitchFamily="2" charset="2"/>
              </a:rPr>
              <a:t>Verpflocken</a:t>
            </a:r>
            <a:endParaRPr lang="de-DE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als Schneeschubschutz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zum Anbringen von Baumschutzhüllen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Wiederfinden der Pflanzen</a:t>
            </a: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 2" panose="05020102010507070707" pitchFamily="18" charset="2"/>
              </a:rPr>
              <a:t>		</a:t>
            </a:r>
          </a:p>
          <a:p>
            <a:pPr lvl="1">
              <a:buFont typeface="Wingdings" panose="05000000000000000000" pitchFamily="2" charset="2"/>
              <a:buChar char=""/>
              <a:defRPr/>
            </a:pPr>
            <a:r>
              <a:rPr lang="de-DE" err="1">
                <a:cs typeface="Arial" panose="020B0604020202020204" pitchFamily="34" charset="0"/>
                <a:sym typeface="Wingdings" panose="05000000000000000000" pitchFamily="2" charset="2"/>
              </a:rPr>
              <a:t>Verdämmende</a:t>
            </a:r>
            <a:r>
              <a:rPr lang="de-DE">
                <a:cs typeface="Arial" panose="020B0604020202020204" pitchFamily="34" charset="0"/>
                <a:sym typeface="Wingdings" panose="05000000000000000000" pitchFamily="2" charset="2"/>
              </a:rPr>
              <a:t> Vegetation rechtzeitig entfernen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Aussicheln, Freischneiden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auch in den folgenden Jahren</a:t>
            </a:r>
          </a:p>
          <a:p>
            <a:endParaRPr lang="de-AT"/>
          </a:p>
        </p:txBody>
      </p:sp>
      <p:pic>
        <p:nvPicPr>
          <p:cNvPr id="5124" name="Picture 4" descr="Pflanzung und Aufforstung | Bayerwaldforst">
            <a:extLst>
              <a:ext uri="{FF2B5EF4-FFF2-40B4-BE49-F238E27FC236}">
                <a16:creationId xmlns:a16="http://schemas.microsoft.com/office/drawing/2014/main" id="{6127CE68-477B-6438-A650-F1D479603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25717"/>
          <a:stretch/>
        </p:blipFill>
        <p:spPr bwMode="auto">
          <a:xfrm>
            <a:off x="677334" y="2159331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erbissschutz online kaufen für Ihren Forst | GRUBE.AT">
            <a:extLst>
              <a:ext uri="{FF2B5EF4-FFF2-40B4-BE49-F238E27FC236}">
                <a16:creationId xmlns:a16="http://schemas.microsoft.com/office/drawing/2014/main" id="{934CDD7A-89FA-8262-5F53-792B5DE6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3" b="20756"/>
          <a:stretch/>
        </p:blipFill>
        <p:spPr bwMode="auto"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6459E2-6B2E-4895-8656-9D4FD7D6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de-DE" b="1"/>
              <a:t>Schutzmaßnahm</a:t>
            </a:r>
            <a:r>
              <a:rPr lang="de-DE" b="1">
                <a:latin typeface="Akagi Pro Bold" panose="02000000000000000000" pitchFamily="50" charset="0"/>
              </a:rPr>
              <a:t>en</a:t>
            </a:r>
            <a:endParaRPr lang="de-AT" dirty="0"/>
          </a:p>
        </p:txBody>
      </p:sp>
      <p:pic>
        <p:nvPicPr>
          <p:cNvPr id="6146" name="Picture 2" descr="Verbissschäden, Fegeschäden und Schälschäden verhindern | Lagerhaus  Thermenland">
            <a:extLst>
              <a:ext uri="{FF2B5EF4-FFF2-40B4-BE49-F238E27FC236}">
                <a16:creationId xmlns:a16="http://schemas.microsoft.com/office/drawing/2014/main" id="{4FBC9A75-B12A-1243-6D4B-AD6068061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r="21715" b="2"/>
          <a:stretch/>
        </p:blipFill>
        <p:spPr bwMode="auto"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9FF7AE-BAD4-6445-1E13-850CA061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de-DE">
                <a:cs typeface="Arial" panose="020B0604020202020204" pitchFamily="34" charset="0"/>
                <a:sym typeface="Wingdings" panose="05000000000000000000" pitchFamily="2" charset="2"/>
              </a:rPr>
              <a:t>vor Rüsselkäferfraß schützen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Baumstöcke teilweise entrinden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Pflanze und Baumstamm spritzen 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Schlagruhe</a:t>
            </a:r>
          </a:p>
          <a:p>
            <a:pPr lvl="2">
              <a:buFont typeface="Wingdings" panose="05000000000000000000" pitchFamily="2" charset="2"/>
              <a:buChar char=""/>
              <a:defRPr/>
            </a:pPr>
            <a:endParaRPr lang="de-DE">
              <a:latin typeface="Akagi Pro Book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lvl="1" indent="-228600" defTabSz="914400">
              <a:spcBef>
                <a:spcPts val="500"/>
              </a:spcBef>
              <a:buClrTx/>
              <a:buSzTx/>
              <a:buFont typeface="Wingdings" panose="05000000000000000000" pitchFamily="2" charset="2"/>
              <a:buChar char=""/>
              <a:defRPr/>
            </a:pPr>
            <a:r>
              <a:rPr lang="de-DE">
                <a:cs typeface="Arial" panose="020B0604020202020204" pitchFamily="34" charset="0"/>
                <a:sym typeface="Wingdings" panose="05000000000000000000" pitchFamily="2" charset="2"/>
              </a:rPr>
              <a:t>vor Wildeinfluss schützen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Streichen, Spritzen, Schutzmanschetten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Baumschutzhüllen (Kontrolle, Entsorgung)</a:t>
            </a:r>
          </a:p>
          <a:p>
            <a:pPr lvl="2">
              <a:buClrTx/>
              <a:buFont typeface="Wingdings" panose="05000000000000000000" pitchFamily="2" charset="2"/>
              <a:buChar char=""/>
              <a:defRPr/>
            </a:pPr>
            <a:r>
              <a:rPr lang="de-DE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Zaun (Kontrolle, Entsorgung</a:t>
            </a:r>
            <a:endParaRPr lang="de-AT">
              <a:latin typeface="Akagi Pro Book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2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980F12-E69E-8583-0BA1-3719BA51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894" y="207930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dirty="0"/>
              <a:t>Danke für Ihre Aufmerksamkeit!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241399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9F96E5-26EF-84F3-E96C-B7140DD9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894" y="252634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dirty="0"/>
              <a:t>Diskussionsrunde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427885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61166-F137-72AA-7C95-2D8176F0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0"/>
            <a:ext cx="8596668" cy="1320800"/>
          </a:xfrm>
        </p:spPr>
        <p:txBody>
          <a:bodyPr/>
          <a:lstStyle/>
          <a:p>
            <a:pPr algn="ctr"/>
            <a:r>
              <a:rPr lang="de-DE" sz="4400" b="1" dirty="0">
                <a:latin typeface="Akagi Pro Bold" panose="02000000000000000000" pitchFamily="50" charset="0"/>
              </a:rPr>
              <a:t>Pflanzenwahl</a:t>
            </a:r>
            <a:endParaRPr lang="de-AT" sz="4400" b="1" dirty="0">
              <a:latin typeface="Akagi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D007B8-6FDF-841C-87E7-70851C9B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"/>
            </a:pPr>
            <a:r>
              <a:rPr lang="de-DE" sz="2800" b="1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richtige Pflanzengröße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"/>
            </a:pPr>
            <a:r>
              <a:rPr lang="de-DE" sz="28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kleine Sortimente für </a:t>
            </a:r>
            <a:r>
              <a:rPr lang="de-DE" sz="2800" dirty="0" err="1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seichtgründige</a:t>
            </a:r>
            <a:r>
              <a:rPr lang="de-DE" sz="28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, geringwüchsige Standorte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"/>
            </a:pPr>
            <a:r>
              <a:rPr lang="de-DE" sz="2800" dirty="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große Sortimente für tiefgründige, nährstoffreiche und frische Standorte (Verunkrautungsgefahr)</a:t>
            </a:r>
            <a:endParaRPr lang="de-AT" sz="2800" dirty="0">
              <a:solidFill>
                <a:schemeClr val="tx1"/>
              </a:solidFill>
              <a:latin typeface="Akagi Pro Book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"/>
            </a:pPr>
            <a:endParaRPr lang="de-AT" dirty="0">
              <a:latin typeface="Akagi Pro Book" panose="02000000000000000000" pitchFamily="50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654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2863C2A-C6B7-9CEF-2506-C3E76A04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05386" y="1930400"/>
            <a:ext cx="13807440" cy="4693920"/>
          </a:xfrm>
        </p:spPr>
        <p:txBody>
          <a:bodyPr>
            <a:normAutofit/>
          </a:bodyPr>
          <a:lstStyle/>
          <a:p>
            <a:pPr lvl="7" algn="l">
              <a:buClrTx/>
              <a:buFont typeface="Wingdings" panose="05000000000000000000" pitchFamily="2" charset="2"/>
              <a:buChar char=""/>
            </a:pPr>
            <a:r>
              <a:rPr lang="de-DE" sz="2800" b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Wurzelnackte Pflanzen</a:t>
            </a:r>
          </a:p>
          <a:p>
            <a:pPr lvl="8" algn="l">
              <a:buClrTx/>
              <a:buFont typeface="Wingdings" panose="05000000000000000000" pitchFamily="2" charset="2"/>
              <a:buChar char=""/>
            </a:pPr>
            <a:r>
              <a:rPr lang="de-DE" sz="280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auf normalem Waldboden</a:t>
            </a:r>
          </a:p>
          <a:p>
            <a:pPr lvl="8" algn="l">
              <a:buClrTx/>
              <a:buFont typeface="Wingdings" panose="05000000000000000000" pitchFamily="2" charset="2"/>
              <a:buChar char=""/>
            </a:pPr>
            <a:r>
              <a:rPr lang="de-DE" sz="280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große, stufige Pflanzen mit kräftigem Wurzelhals</a:t>
            </a:r>
          </a:p>
          <a:p>
            <a:pPr lvl="8" algn="l">
              <a:buClrTx/>
              <a:buFont typeface="Wingdings" panose="05000000000000000000" pitchFamily="2" charset="2"/>
              <a:buChar char=""/>
            </a:pPr>
            <a:r>
              <a:rPr lang="de-DE" sz="280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Wurzelschnitt bei überlangen Wurzeln</a:t>
            </a:r>
          </a:p>
          <a:p>
            <a:pPr lvl="8" algn="l">
              <a:buClrTx/>
              <a:buFont typeface="Wingdings" panose="05000000000000000000" pitchFamily="2" charset="2"/>
              <a:buChar char=""/>
            </a:pPr>
            <a:r>
              <a:rPr lang="de-DE" sz="2800">
                <a:solidFill>
                  <a:schemeClr val="tx1"/>
                </a:solidFill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Gefahr vom Verpflanzungsschock</a:t>
            </a:r>
            <a:endParaRPr lang="de-AT" sz="2800" dirty="0">
              <a:solidFill>
                <a:schemeClr val="tx1"/>
              </a:solidFill>
              <a:latin typeface="Akagi Pro Book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020B79B-89D1-CE5F-2E14-25193B5C2DEB}"/>
              </a:ext>
            </a:extLst>
          </p:cNvPr>
          <p:cNvSpPr txBox="1">
            <a:spLocks/>
          </p:cNvSpPr>
          <p:nvPr/>
        </p:nvSpPr>
        <p:spPr>
          <a:xfrm>
            <a:off x="0" y="7112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4400" b="1">
                <a:latin typeface="Akagi Pro Bold" panose="02000000000000000000" pitchFamily="50" charset="0"/>
              </a:rPr>
              <a:t>Pflanzenwahl</a:t>
            </a:r>
            <a:endParaRPr lang="de-AT" dirty="0"/>
          </a:p>
        </p:txBody>
      </p:sp>
      <p:pic>
        <p:nvPicPr>
          <p:cNvPr id="2050" name="Picture 2" descr="Wurzelschnitt | Forestbook">
            <a:extLst>
              <a:ext uri="{FF2B5EF4-FFF2-40B4-BE49-F238E27FC236}">
                <a16:creationId xmlns:a16="http://schemas.microsoft.com/office/drawing/2014/main" id="{A67363EF-85DB-ADC5-3B93-1BB7A98C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6" y="423345"/>
            <a:ext cx="4970661" cy="25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1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3" name="Group 307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2E5C4D1-661C-D48A-12B9-D0AC9186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 err="1"/>
              <a:t>Pflanzenwahl</a:t>
            </a:r>
            <a:endParaRPr lang="en-US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5FFCFE-F7D9-92F3-A49C-E5E0433D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4880" y="2160589"/>
            <a:ext cx="8280400" cy="38807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>
              <a:buFont typeface="Wingdings 3" charset="2"/>
              <a:buChar char=""/>
            </a:pP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Topfpflanzen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lvl="1" algn="l">
              <a:buFont typeface="Wingdings 3" charset="2"/>
              <a:buChar char=""/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auf schlechten Standorten, in Hochlagen</a:t>
            </a:r>
          </a:p>
          <a:p>
            <a:pPr lvl="1" algn="l">
              <a:buFont typeface="Wingdings 3" charset="2"/>
              <a:buChar char=""/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Versetzen von Frühjahr bis Herbst möglich</a:t>
            </a:r>
            <a:b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</a:b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„Länger im Frühjahr und früher im Herbst“</a:t>
            </a:r>
          </a:p>
          <a:p>
            <a:pPr lvl="1" algn="l">
              <a:buFont typeface="Wingdings 3" charset="2"/>
              <a:buChar char=""/>
            </a:pPr>
            <a:r>
              <a:rPr lang="de-DE" sz="30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tw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 Schwierigkeiten in den Boden einzuwurzeln</a:t>
            </a:r>
          </a:p>
          <a:p>
            <a:pPr lvl="1" algn="l">
              <a:buFont typeface="Wingdings 3" charset="2"/>
              <a:buChar char=""/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Gefahr der Ringelwurzelbildung (Eindrehen  Abschnüren)</a:t>
            </a:r>
          </a:p>
          <a:p>
            <a:pPr algn="l">
              <a:buFont typeface="Wingdings 3" charset="2"/>
              <a:buChar char="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Topfpflanzen – Baumschulen Oberloher">
            <a:extLst>
              <a:ext uri="{FF2B5EF4-FFF2-40B4-BE49-F238E27FC236}">
                <a16:creationId xmlns:a16="http://schemas.microsoft.com/office/drawing/2014/main" id="{FF1E71B1-735E-D0D7-1A5E-F37AFE4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9449" b="1"/>
          <a:stretch/>
        </p:blipFill>
        <p:spPr bwMode="auto">
          <a:xfrm>
            <a:off x="677334" y="2159331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6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52373-DF43-C692-2845-137120F3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4400" b="1" dirty="0">
                <a:latin typeface="Akagi Pro Book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Ringelwurzelbildung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nhaltsplatzhalter 3" descr="Ein Bild, das Metallwaren enthält.&#10;&#10;Automatisch generierte Beschreibung">
            <a:extLst>
              <a:ext uri="{FF2B5EF4-FFF2-40B4-BE49-F238E27FC236}">
                <a16:creationId xmlns:a16="http://schemas.microsoft.com/office/drawing/2014/main" id="{66039EFB-A405-609F-0839-192E68391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2" r="1986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Grafik 4" descr="Ein Bild, das Ginseng, Gemüse, Wurzel enthält.&#10;&#10;Automatisch generierte Beschreibung">
            <a:extLst>
              <a:ext uri="{FF2B5EF4-FFF2-40B4-BE49-F238E27FC236}">
                <a16:creationId xmlns:a16="http://schemas.microsoft.com/office/drawing/2014/main" id="{2EFBFA2D-950C-C64A-C987-C6C6BFAE4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0" r="3368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3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E288E-8238-BB85-6E2D-C796982B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r>
              <a:rPr lang="de-DE" b="1"/>
              <a:t>Pflanzverfahren</a:t>
            </a:r>
            <a:endParaRPr lang="de-AT" b="1"/>
          </a:p>
        </p:txBody>
      </p:sp>
      <p:pic>
        <p:nvPicPr>
          <p:cNvPr id="1030" name="Picture 6" descr="Standortsgerechte Verjüngung des Waldes">
            <a:extLst>
              <a:ext uri="{FF2B5EF4-FFF2-40B4-BE49-F238E27FC236}">
                <a16:creationId xmlns:a16="http://schemas.microsoft.com/office/drawing/2014/main" id="{A5B5E70C-E092-607D-7C47-019B00AAB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r="5041" b="-2"/>
          <a:stretch/>
        </p:blipFill>
        <p:spPr bwMode="auto"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D151789-21E4-D81E-F370-208F9847E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6" b="7546"/>
          <a:stretch/>
        </p:blipFill>
        <p:spPr bwMode="auto"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B3F79EE1-6AC0-45FE-8BB0-BEE28C601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Winkelpflanzung">
            <a:extLst>
              <a:ext uri="{FF2B5EF4-FFF2-40B4-BE49-F238E27FC236}">
                <a16:creationId xmlns:a16="http://schemas.microsoft.com/office/drawing/2014/main" id="{B517ACEE-4E2C-C751-4A09-9B47E3BF5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8636" b="1"/>
          <a:stretch/>
        </p:blipFill>
        <p:spPr bwMode="auto"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8766F213-9FE6-4D9F-8346-B351CC0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Isosceles Triangle 8">
            <a:extLst>
              <a:ext uri="{FF2B5EF4-FFF2-40B4-BE49-F238E27FC236}">
                <a16:creationId xmlns:a16="http://schemas.microsoft.com/office/drawing/2014/main" id="{03F91B8C-9F3A-4995-AD65-9177B4966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3AE75-7F01-ED25-6B5C-93425932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148081"/>
            <a:ext cx="8864918" cy="54559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Lochpflanzung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zeitaufwendig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gute Wurzelentwicklung (</a:t>
            </a:r>
            <a:r>
              <a:rPr lang="de-DE" sz="2800" dirty="0" err="1"/>
              <a:t>Herzwurzler</a:t>
            </a:r>
            <a:r>
              <a:rPr lang="de-DE" sz="2800" dirty="0"/>
              <a:t> und Pfahlwurzler)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Lochhügelpflanzung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zeitaufwendig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gute Wurzelentwicklung ( Flachwurzler)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Winkelpflanzung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schnell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/>
              <a:t>Wurzeldeformierung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1736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F2FAA-FC74-26DF-B8A0-168B92F1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1">
                <a:latin typeface="Akagi Pro Book" panose="02000000000000000000" pitchFamily="50" charset="0"/>
                <a:cs typeface="Arial" panose="020B0604020202020204" pitchFamily="34" charset="0"/>
              </a:rPr>
              <a:t>Wurzeldeformation</a:t>
            </a:r>
            <a:endParaRPr lang="de-AT" b="1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7B80B24-F19D-51DF-46A3-49BDA21F9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476298" y="1583010"/>
            <a:ext cx="3727142" cy="46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EF3A8-4A8A-D33A-0233-C8DD2FB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789"/>
            <a:ext cx="8596668" cy="1320800"/>
          </a:xfrm>
        </p:spPr>
        <p:txBody>
          <a:bodyPr/>
          <a:lstStyle/>
          <a:p>
            <a:pPr algn="ctr"/>
            <a:r>
              <a:rPr lang="de-DE" sz="4400" b="1" dirty="0">
                <a:latin typeface="Akagi Pro Bold" panose="02000000000000000000" pitchFamily="50" charset="0"/>
              </a:rPr>
              <a:t>Pflanzverfahren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8A327A-1D8F-4DE2-FADC-AA99BB346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Mischbaumarten immer gruppenweise einbringen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Pflanze so tief setzen, wie sie im Forstgarten gestanden hat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auf Bodenschluss achten = Kellerbildung vermeiden    stark antreten!</a:t>
            </a:r>
          </a:p>
          <a:p>
            <a:endParaRPr lang="de-A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2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216AAED-B847-BF8E-39EA-98B81672C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3817" y="1199936"/>
            <a:ext cx="5943600" cy="4457700"/>
          </a:xfrm>
          <a:prstGeom prst="rect">
            <a:avLst/>
          </a:prstGeom>
        </p:spPr>
      </p:pic>
      <p:sp>
        <p:nvSpPr>
          <p:cNvPr id="5" name="Pfeil nach rechts 9">
            <a:extLst>
              <a:ext uri="{FF2B5EF4-FFF2-40B4-BE49-F238E27FC236}">
                <a16:creationId xmlns:a16="http://schemas.microsoft.com/office/drawing/2014/main" id="{22D8F2D8-58AA-F0A5-00BE-EE425035C480}"/>
              </a:ext>
            </a:extLst>
          </p:cNvPr>
          <p:cNvSpPr/>
          <p:nvPr/>
        </p:nvSpPr>
        <p:spPr>
          <a:xfrm>
            <a:off x="5324476" y="3922236"/>
            <a:ext cx="546061" cy="20316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rechts 10">
            <a:extLst>
              <a:ext uri="{FF2B5EF4-FFF2-40B4-BE49-F238E27FC236}">
                <a16:creationId xmlns:a16="http://schemas.microsoft.com/office/drawing/2014/main" id="{EDED26AD-8627-CBE0-9C14-DBA60D50A99E}"/>
              </a:ext>
            </a:extLst>
          </p:cNvPr>
          <p:cNvSpPr/>
          <p:nvPr/>
        </p:nvSpPr>
        <p:spPr>
          <a:xfrm>
            <a:off x="5233988" y="4582389"/>
            <a:ext cx="546061" cy="2031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CF7A89-418D-8663-6578-5B6807DD4EF2}"/>
              </a:ext>
            </a:extLst>
          </p:cNvPr>
          <p:cNvSpPr txBox="1"/>
          <p:nvPr/>
        </p:nvSpPr>
        <p:spPr>
          <a:xfrm>
            <a:off x="2089275" y="3737570"/>
            <a:ext cx="27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Soll Setztiefe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97CA7E-B08B-E69F-D199-B7C0DFD864B5}"/>
              </a:ext>
            </a:extLst>
          </p:cNvPr>
          <p:cNvSpPr txBox="1"/>
          <p:nvPr/>
        </p:nvSpPr>
        <p:spPr>
          <a:xfrm>
            <a:off x="1931949" y="4416223"/>
            <a:ext cx="202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Erdmasse zu tief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90255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427</Words>
  <Application>Microsoft Office PowerPoint</Application>
  <PresentationFormat>Breitbild</PresentationFormat>
  <Paragraphs>106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Akagi Pro Bold</vt:lpstr>
      <vt:lpstr>Akagi Pro Book</vt:lpstr>
      <vt:lpstr>Arial</vt:lpstr>
      <vt:lpstr>Trebuchet MS</vt:lpstr>
      <vt:lpstr>Wingdings</vt:lpstr>
      <vt:lpstr>Wingdings 3</vt:lpstr>
      <vt:lpstr>Facette</vt:lpstr>
      <vt:lpstr>    Themenbereich  1. Aufforstung </vt:lpstr>
      <vt:lpstr>Pflanzenwahl</vt:lpstr>
      <vt:lpstr>PowerPoint-Präsentation</vt:lpstr>
      <vt:lpstr>Pflanzenwahl</vt:lpstr>
      <vt:lpstr>Ringelwurzelbildung</vt:lpstr>
      <vt:lpstr>Pflanzverfahren</vt:lpstr>
      <vt:lpstr>Wurzeldeformation</vt:lpstr>
      <vt:lpstr>Pflanzverfahren</vt:lpstr>
      <vt:lpstr>PowerPoint-Präsentation</vt:lpstr>
      <vt:lpstr>Preise von Pflanzen</vt:lpstr>
      <vt:lpstr>Preise von Pflanzen</vt:lpstr>
      <vt:lpstr>Pflanzzeitpunkt</vt:lpstr>
      <vt:lpstr>Herbstaufforstung</vt:lpstr>
      <vt:lpstr>PowerPoint-Präsentation</vt:lpstr>
      <vt:lpstr>Transport und Lagerung</vt:lpstr>
      <vt:lpstr>Schutzmaßnahmen</vt:lpstr>
      <vt:lpstr>Schutzmaßnahmen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L222365@tibs.at</dc:creator>
  <cp:lastModifiedBy>Christina Haselsberger</cp:lastModifiedBy>
  <cp:revision>17</cp:revision>
  <dcterms:created xsi:type="dcterms:W3CDTF">2023-03-15T18:19:57Z</dcterms:created>
  <dcterms:modified xsi:type="dcterms:W3CDTF">2024-01-25T14:40:38Z</dcterms:modified>
</cp:coreProperties>
</file>